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67"/>
  </p:notesMasterIdLst>
  <p:handoutMasterIdLst>
    <p:handoutMasterId r:id="rId68"/>
  </p:handoutMasterIdLst>
  <p:sldIdLst>
    <p:sldId id="330" r:id="rId3"/>
    <p:sldId id="333" r:id="rId4"/>
    <p:sldId id="1042" r:id="rId5"/>
    <p:sldId id="984" r:id="rId6"/>
    <p:sldId id="985" r:id="rId7"/>
    <p:sldId id="986" r:id="rId8"/>
    <p:sldId id="987" r:id="rId9"/>
    <p:sldId id="988" r:id="rId10"/>
    <p:sldId id="989" r:id="rId11"/>
    <p:sldId id="990" r:id="rId12"/>
    <p:sldId id="991" r:id="rId13"/>
    <p:sldId id="992" r:id="rId14"/>
    <p:sldId id="993" r:id="rId15"/>
    <p:sldId id="994" r:id="rId16"/>
    <p:sldId id="995" r:id="rId17"/>
    <p:sldId id="996" r:id="rId18"/>
    <p:sldId id="997" r:id="rId19"/>
    <p:sldId id="998" r:id="rId20"/>
    <p:sldId id="999" r:id="rId21"/>
    <p:sldId id="1000" r:id="rId22"/>
    <p:sldId id="1001" r:id="rId23"/>
    <p:sldId id="1002" r:id="rId24"/>
    <p:sldId id="1003" r:id="rId25"/>
    <p:sldId id="1043" r:id="rId26"/>
    <p:sldId id="1004" r:id="rId27"/>
    <p:sldId id="1005" r:id="rId28"/>
    <p:sldId id="1006" r:id="rId29"/>
    <p:sldId id="1007" r:id="rId30"/>
    <p:sldId id="1008" r:id="rId31"/>
    <p:sldId id="1009" r:id="rId32"/>
    <p:sldId id="1010" r:id="rId33"/>
    <p:sldId id="1011" r:id="rId34"/>
    <p:sldId id="1012" r:id="rId35"/>
    <p:sldId id="1013" r:id="rId36"/>
    <p:sldId id="1014" r:id="rId37"/>
    <p:sldId id="1015" r:id="rId38"/>
    <p:sldId id="1016" r:id="rId39"/>
    <p:sldId id="1017" r:id="rId40"/>
    <p:sldId id="1018" r:id="rId41"/>
    <p:sldId id="1019" r:id="rId42"/>
    <p:sldId id="1020" r:id="rId43"/>
    <p:sldId id="1021" r:id="rId44"/>
    <p:sldId id="1022" r:id="rId45"/>
    <p:sldId id="1023" r:id="rId46"/>
    <p:sldId id="1024" r:id="rId47"/>
    <p:sldId id="1025" r:id="rId48"/>
    <p:sldId id="1026" r:id="rId49"/>
    <p:sldId id="1027" r:id="rId50"/>
    <p:sldId id="1028" r:id="rId51"/>
    <p:sldId id="1029" r:id="rId52"/>
    <p:sldId id="1030" r:id="rId53"/>
    <p:sldId id="1031" r:id="rId54"/>
    <p:sldId id="1032" r:id="rId55"/>
    <p:sldId id="1033" r:id="rId56"/>
    <p:sldId id="1034" r:id="rId57"/>
    <p:sldId id="1035" r:id="rId58"/>
    <p:sldId id="1036" r:id="rId59"/>
    <p:sldId id="1037" r:id="rId60"/>
    <p:sldId id="1038" r:id="rId61"/>
    <p:sldId id="1039" r:id="rId62"/>
    <p:sldId id="1040" r:id="rId63"/>
    <p:sldId id="1044" r:id="rId64"/>
    <p:sldId id="1041" r:id="rId65"/>
    <p:sldId id="687" r:id="rId66"/>
  </p:sldIdLst>
  <p:sldSz cx="12192000" cy="6858000"/>
  <p:notesSz cx="6858000" cy="9144000"/>
  <p:embeddedFontLst>
    <p:embeddedFont>
      <p:font typeface="Verdana" panose="020B060403050404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3" orient="horz" pos="2228" userDrawn="1">
          <p15:clr>
            <a:srgbClr val="A4A3A4"/>
          </p15:clr>
        </p15:guide>
        <p15:guide id="4" pos="3840" userDrawn="1">
          <p15:clr>
            <a:srgbClr val="A4A3A4"/>
          </p15:clr>
        </p15:guide>
        <p15:guide id="5" orient="horz" pos="436" userDrawn="1">
          <p15:clr>
            <a:srgbClr val="A4A3A4"/>
          </p15:clr>
        </p15:guide>
        <p15:guide id="6" pos="347" userDrawn="1">
          <p15:clr>
            <a:srgbClr val="A4A3A4"/>
          </p15:clr>
        </p15:guide>
        <p15:guide id="7" pos="733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 id="8" name="Anandaraj Jeeva Rathinam (Integra)" initials="AJR(" lastIdx="1" clrIdx="8">
    <p:extLst>
      <p:ext uri="{19B8F6BF-5375-455C-9EA6-DF929625EA0E}">
        <p15:presenceInfo xmlns:p15="http://schemas.microsoft.com/office/powerpoint/2012/main" userId="S-1-5-21-1408920735-363312195-2789242753-4243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45614" autoAdjust="0"/>
  </p:normalViewPr>
  <p:slideViewPr>
    <p:cSldViewPr snapToGrid="0" snapToObjects="1">
      <p:cViewPr>
        <p:scale>
          <a:sx n="75" d="100"/>
          <a:sy n="75" d="100"/>
        </p:scale>
        <p:origin x="1974" y="-1116"/>
      </p:cViewPr>
      <p:guideLst>
        <p:guide orient="horz" pos="3997"/>
        <p:guide orient="horz" pos="2228"/>
        <p:guide pos="3840"/>
        <p:guide orient="horz" pos="436"/>
        <p:guide pos="347"/>
        <p:guide pos="7333"/>
      </p:guideLst>
    </p:cSldViewPr>
  </p:slideViewPr>
  <p:outlineViewPr>
    <p:cViewPr>
      <p:scale>
        <a:sx n="33" d="100"/>
        <a:sy n="33" d="100"/>
      </p:scale>
      <p:origin x="0" y="-14172"/>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3269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85396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4389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six layers which are given as follows: Layer 1: System library kernel user mode dispatch routines (n 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dot d l l). Layer 2: N T O S kernel layer, which is divided into two blocks and are given as follows trap slash exception slash interrupt dispatch and C P U scheduling and synchronization: threads, I S Rs, D P Cs, A P Cs. Layer 3 is divided into two blocks, first block is labeled Drivers, file systems, volume manager, T C P slash I P stack, net interfaces graphics devices, and all other devices. The second block is divided into four layers, first layer is subdivided into four blocks which are given as follows procs and threads, virtual memory, object manager, and config manager. The second layer is subdivided into four blocks which are labeled as follows L P C, cache manager, I bar O manager, and security monitor. The third layer is labeled executive runtime library and the fourth layer is labeled N T O S executive layer. Layer 4: Hardware abstraction layer. Layer 5: Hypervisor. Layer 6: C P U, M </a:t>
            </a:r>
            <a:r>
              <a:rPr lang="en-US" sz="1200" b="0" i="0" u="none" strike="noStrike" kern="1200" cap="none" noProof="0" dirty="0" err="1">
                <a:solidFill>
                  <a:schemeClr val="dk1"/>
                </a:solidFill>
                <a:effectLst/>
                <a:latin typeface="Arial"/>
                <a:ea typeface="Arial"/>
                <a:cs typeface="Arial"/>
                <a:sym typeface="Arial"/>
              </a:rPr>
              <a:t>M</a:t>
            </a:r>
            <a:r>
              <a:rPr lang="en-US" sz="1200" b="0" i="0" u="none" strike="noStrike" kern="1200" cap="none" noProof="0" dirty="0">
                <a:solidFill>
                  <a:schemeClr val="dk1"/>
                </a:solidFill>
                <a:effectLst/>
                <a:latin typeface="Arial"/>
                <a:ea typeface="Arial"/>
                <a:cs typeface="Arial"/>
                <a:sym typeface="Arial"/>
              </a:rPr>
              <a:t> U, interrupt controller, memory, physical devices, B I O S.</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10682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the hardware abstraction layer which is divided into seven parts, which are given as follows: devices registers, devices addresses, interrupts, D M A, timers, spinlocks, and firmware. Note: One of the devices in the device addresses is labeled printer, and the D M A includes RAM and Disk.</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9938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a vertical block that is divided into five layers given as follows: object header, Notification or Synchronization flag, Signaled state, List head for waiting threads, and Object-specific data. All layers are labeled executive objects and the middle three layers are labeled dispatcher header.</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09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block diagram is arranged in three columns and six rows. The figure starts with a bock labeled I slash O manager and two one-sided arrows are pointing downward to the first and third columns. The first column entries are given as follows C: File-system Filter, C: File-system Filter, C: File-system, C: Volume, C: Disk class device, C: Disk partition(s) with a one-sided arrow is connecting each block in a downward direction and an arrow labeled I R P which is pointing downward from top to bottom of the first column. The second column entries are given as follows File-system filter driver, File-system filter driver, N T F S driver, Volume manager driver, Disk class driver, and Disk Miniport driver with a one-sided arrow connecting each block in a downward direction. The figure starts with a bock labeled I bar O manager and two one-sided arrows are pointing downward to the first and third column. The third column entries are given as follows C: File-system Filter, C: File-system Filter, C: File-system, C: Volume, C: Disk class device, C: Disk partition(s) with a one-sided arrow is connecting each block in a downward direction and an arrow labeled I R P which is pointing downwards from top to bottom of the third column. The first column is labeled Device stack consisting of device objects for C, the second column is labeled Each device object links to a driver object with function entry points and the third column is labeled Device stack consisting of device objects for D.</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9829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two stacks, the first stack consists of one column and 8 rows. The row entries are given as follows: Object name, Directory in which the object lives, Security information (who can use object), Quota charges (cost to use the object), List of processes with handles, Reference counts, Pointer to the type object and Object-specific data. First seven rows are shaded and marked object header and the last row is marked object data. An arrow is pointing from the seventh row to the right toward the other stack which consists of one column and seven rows. The row entries are given as follows: Type name, Access types, Access rights, Quota charges, </a:t>
            </a:r>
            <a:r>
              <a:rPr lang="en-US" sz="1200" b="0" i="0" u="none" strike="noStrike" kern="1200" cap="none" noProof="0" dirty="0" err="1">
                <a:solidFill>
                  <a:schemeClr val="dk1"/>
                </a:solidFill>
                <a:effectLst/>
                <a:latin typeface="Arial"/>
                <a:ea typeface="Arial"/>
                <a:cs typeface="Arial"/>
                <a:sym typeface="Arial"/>
              </a:rPr>
              <a:t>Synchronizable</a:t>
            </a:r>
            <a:r>
              <a:rPr lang="en-US" sz="1200" b="0" i="0" u="none" strike="noStrike" kern="1200" cap="none" noProof="0" dirty="0">
                <a:solidFill>
                  <a:schemeClr val="dk1"/>
                </a:solidFill>
                <a:effectLst/>
                <a:latin typeface="Arial"/>
                <a:ea typeface="Arial"/>
                <a:cs typeface="Arial"/>
                <a:sym typeface="Arial"/>
              </a:rPr>
              <a:t>, Pageable and open method, close method, Delete method, Query name method, Parse method, security method.</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5051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Long Description:</a:t>
            </a:r>
          </a:p>
          <a:p>
            <a:r>
              <a:rPr lang="en-US" sz="1200" b="0" i="0" u="none" strike="noStrike" kern="1200" cap="none" noProof="0" dirty="0">
                <a:solidFill>
                  <a:schemeClr val="dk1"/>
                </a:solidFill>
                <a:effectLst/>
                <a:latin typeface="Arial"/>
                <a:ea typeface="Arial"/>
                <a:cs typeface="Arial"/>
                <a:sym typeface="Arial"/>
              </a:rPr>
              <a:t>The figure shows a vertical block labeled table pointer inside and handle table descriptor outside. An arrow is pointing from the block toward the right horizontal stack with 13 columns which are labeled A: Handle table entries and the first three columns are labeled with arrows as Object, Object, Object.</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7856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a vertical block which is labeled table pointer inside and handle table descriptor outside. An arrow is pointing from the block toward the right horizontal stack with 26 columns which are labeled D: Handle table entries open square bracket 128 close square bracket, B: Handle table entries open square bracket 512 close square bracket, E: Handle table entries open square bracket 512 close square bracket. Three horizontal stacks with 13 columns are given as follows: C: Handle table entries open square bracket 256 close square bracket, F: Handle table entries open square bracket 256 close square bracket, and A: Handle table entries open square bracket 256 close square bracket and the first three columns are labeled with arrows as Object, Object, Object</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0678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884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33025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92061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two parts. Part a: Win 32 Create File(C: backward slash foo backward slash bar) block is pointing an arrow toward the N t Create File(backward slash double question mark backward slash C: backward slash foo backward slash bar) block. This block is pointing an arrow toward the Open Object By Name(backward slash double question mark backward slash C: backward slash foo backward slash bar) block and the arrow is labeled 1 and I bar O manager. This block is pointing an arrow toward the I o p Parse Device(Device Object, backward slash foo backward slash bar) block, and the arrow is labeled 3 and Object manager. This block is pointing an arrow toward the File system filters block and the arrow is labeled 5 and I o Call Driver, a dotted block which is placed near this arrow and labeled I R P and an arrow is connecting from this bock and pointed toward other dotted block labeled file object. This block is pointing an arrow toward the N T F S N t f s Create File()block and the arrow is labeled 5 and I o Call Driver. The one-sided upward arrows are connected to each block and labeled 8,9 and 10. A line is placed in between the first and second block which is marked user mode on top of the dotted line and kernel-mode below the dotted line.</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Part b: An arrow is pointing toward the Devices block and labeled 2. This block is pointing an arrow toward the C block and hard disk block. This block is pointing an arrow toward the SYM LINK backward slash Devices backward slash Hard disk 1 and DEVICE OBJECT: for C: Volume</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2901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15241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89757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the horizontal block labeled job. This block is pointing two arrows toward the two process blocks. One process block is pointing two arrows toward the two thread blocks. Another block is pointing three arrows toward the three-thread blocks. Each block is pointing three arrows toward the fiber blocks.</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55201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14858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6693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&lt;html&gt; &lt;head&gt; &lt;style type="text/</a:t>
            </a:r>
            <a:r>
              <a:rPr lang="en-US" sz="1200" b="0" i="0" u="none" strike="noStrike" kern="1200" cap="none" noProof="0" dirty="0" err="1">
                <a:solidFill>
                  <a:schemeClr val="dk1"/>
                </a:solidFill>
                <a:effectLst/>
                <a:latin typeface="Arial"/>
                <a:ea typeface="Arial"/>
                <a:cs typeface="Arial"/>
                <a:sym typeface="Arial"/>
              </a:rPr>
              <a:t>css</a:t>
            </a:r>
            <a:r>
              <a:rPr lang="en-US" sz="1200" b="0" i="0" u="none" strike="noStrike" kern="1200" cap="none" noProof="0" dirty="0">
                <a:solidFill>
                  <a:schemeClr val="dk1"/>
                </a:solidFill>
                <a:effectLst/>
                <a:latin typeface="Arial"/>
                <a:ea typeface="Arial"/>
                <a:cs typeface="Arial"/>
                <a:sym typeface="Arial"/>
              </a:rPr>
              <a:t>"&gt;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border: 1px solid black; } tr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 padding:4px; } td{ padding:4px; } &lt;/style&gt; &lt;/head&gt; &lt;body&gt; &lt;table border="1"&gt;&lt;tr&gt;&lt;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rowspan</a:t>
            </a:r>
            <a:r>
              <a:rPr lang="en-US" sz="1200" b="0" i="0" u="none" strike="noStrike" kern="1200" cap="none" noProof="0" dirty="0">
                <a:solidFill>
                  <a:schemeClr val="dk1"/>
                </a:solidFill>
                <a:effectLst/>
                <a:latin typeface="Arial"/>
                <a:ea typeface="Arial"/>
                <a:cs typeface="Arial"/>
                <a:sym typeface="Arial"/>
              </a:rPr>
              <a:t>="2"&gt;&lt;/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rowspan</a:t>
            </a:r>
            <a:r>
              <a:rPr lang="en-US" sz="1200" b="0" i="0" u="none" strike="noStrike" kern="1200" cap="none" noProof="0" dirty="0">
                <a:solidFill>
                  <a:schemeClr val="dk1"/>
                </a:solidFill>
                <a:effectLst/>
                <a:latin typeface="Arial"/>
                <a:ea typeface="Arial"/>
                <a:cs typeface="Arial"/>
                <a:sym typeface="Arial"/>
              </a:rPr>
              <a:t>="2"&gt;&lt;/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colspan</a:t>
            </a:r>
            <a:r>
              <a:rPr lang="en-US" sz="1200" b="0" i="0" u="none" strike="noStrike" kern="1200" cap="none" noProof="0" dirty="0">
                <a:solidFill>
                  <a:schemeClr val="dk1"/>
                </a:solidFill>
                <a:effectLst/>
                <a:latin typeface="Arial"/>
                <a:ea typeface="Arial"/>
                <a:cs typeface="Arial"/>
                <a:sym typeface="Arial"/>
              </a:rPr>
              <a:t>="6"&gt;Win32 process class priorities&lt;/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&gt;&lt;/tr&gt;&lt;tr&gt;&lt;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&gt;Real-time&lt;/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&gt;High&lt;/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&gt;Above normal&lt;/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&gt;Normal&lt;/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&gt;Below normal&lt;/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&gt;Idle&lt;/</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&gt;&lt;/tr&gt;&lt;tr&gt;&lt;td </a:t>
            </a:r>
            <a:r>
              <a:rPr lang="en-US" sz="1200" b="0" i="0" u="none" strike="noStrike" kern="1200" cap="none" noProof="0" dirty="0" err="1">
                <a:solidFill>
                  <a:schemeClr val="dk1"/>
                </a:solidFill>
                <a:effectLst/>
                <a:latin typeface="Arial"/>
                <a:ea typeface="Arial"/>
                <a:cs typeface="Arial"/>
                <a:sym typeface="Arial"/>
              </a:rPr>
              <a:t>rowspan</a:t>
            </a:r>
            <a:r>
              <a:rPr lang="en-US" sz="1200" b="0" i="0" u="none" strike="noStrike" kern="1200" cap="none" noProof="0" dirty="0">
                <a:solidFill>
                  <a:schemeClr val="dk1"/>
                </a:solidFill>
                <a:effectLst/>
                <a:latin typeface="Arial"/>
                <a:ea typeface="Arial"/>
                <a:cs typeface="Arial"/>
                <a:sym typeface="Arial"/>
              </a:rPr>
              <a:t>="7"&gt;Win 32 thread priorities&lt;/td&gt;&lt;td align="left"&gt;Time critical &lt;/td&gt;&lt;td align="right"&gt;31 &lt;/td&gt;&lt;td align="right"&gt;15 &lt;/td&gt;&lt;td align="right"&gt;15 &lt;/td&gt;&lt;td align="right"&gt;15 &lt;/td&gt;&lt;td align="right"&gt;15 &lt;/td&gt;&lt;td align="right"&gt;15 &lt;/td&gt;&lt;/tr&gt;&lt;tr&gt;&lt;td align="left"&gt;Highest &lt;/td&gt;&lt;td align="right"&gt;26 &lt;/td&gt;&lt;td align="right"&gt;15 &lt;/td&gt;&lt;td align="right"&gt;12 &lt;/td&gt;&lt;td align="right"&gt;10 &lt;/td&gt;&lt;td align="right"&gt;8 &lt;/td&gt;&lt;td align="right"&gt;6 &lt;/td&gt;&lt;/tr&gt;&lt;tr&gt;&lt;td align="left"&gt;Above normal &lt;/td&gt;&lt;td align="right"&gt;25 &lt;/td&gt;&lt;td align="right"&gt;14 &lt;/td&gt;&lt;td align="right"&gt;11 &lt;/td&gt;&lt;td align="right"&gt;9 &lt;/td&gt;&lt;td align="right"&gt;7 &lt;/td&gt;&lt;td align="right"&gt;5 &lt;/td&gt;&lt;/tr&gt;&lt;tr&gt;&lt;td align="left"&gt;Normal &lt;/td&gt;&lt;td align="right"&gt;24 &lt;/td&gt;&lt;td align="right"&gt;13 &lt;/td&gt;&lt;td align="right"&gt;10 &lt;/td&gt;&lt;td align="right"&gt;8 &lt;/td&gt;&lt;td align="right"&gt;6 &lt;/td&gt;&lt;td align="right"&gt;4 &lt;/td&gt;&lt;/tr&gt;&lt;tr&gt;&lt;td align="left"&gt;Below normal &lt;/td&gt;&lt;td align="right"&gt;23 &lt;/td&gt;&lt;td align="right"&gt;12 &lt;/td&gt;&lt;td align="right"&gt;9 &lt;/td&gt;&lt;td align="right"&gt;7&lt;/td&gt;&lt;td align="right"&gt;5 &lt;/td&gt;&lt;td align="right"&gt;3 &lt;/td&gt;&lt;/tr&gt;&lt;tr&gt;&lt;td align="left"&gt;Lowest &lt;/td&gt;&lt;td align="right"&gt;22 &lt;/td&gt;&lt;td align="right"&gt;11 &lt;/td&gt;&lt;td align="right"&gt;8 &lt;/td&gt;&lt;td align="right"&gt;6 &lt;/td&gt;&lt;td align="right"&gt;4 &lt;/td&gt;&lt;td align="right"&gt;2 &lt;/td&gt;&lt;/tr&gt;&lt;tr&gt;&lt;td align="left"&gt;Idle &lt;/td&gt;&lt;td align="right"&gt;16 &lt;/td&gt;&lt;td align="right"&gt;1 &lt;/td&gt;&lt;td align="right"&gt;1&lt;/td&gt;&lt;td align="right"&gt;1&lt;/td&gt;&lt;td align="right"&gt;1 &lt;/td&gt;&lt;td align="right"&gt;1&lt;/td&gt;&lt;/tr&gt;&lt;/table&gt;&lt;/body&gt;&lt;/html&gt;</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22918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the vertical stack with 32 layers. The layers from 0 to 16 are labeled user priorities and 16 to 31 are labeled system priorities. 0 is labeled Zero page thread and an arrow pointed towards 0 is labeled Idle thread. Bubbles are attached to the stack and labeled with an arrow as the next thread to run.</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40002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4521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a horizontal block labeled push lock. A one sided arrow is pointing toward the block from a circle which is placed above the block and labeled 12, T 3: Blocked and the arrow is labeled waiting on the push lock. Another one sided dotted arrow is pointing toward the block from a circle which is placed below the block and labeled 4 and T 1: ready and the arrow is labeled would like to release the push lock, but never get scheduled. A circle which is placed near the block and labeled 8 and T 2:running.</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1349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three vertical blocks and one horizontal block, First block is labeled native process that contains three sub blocks which are labeled native application, native app, O S D L Ls, and native N 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dot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The second block is labeled Arm 32 process that contains six sub blocks which are labeled 32 bit application, 32 bit app, and O S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 32 bit N 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dot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C P U emulation layer, which is shaded, WoW 6 4 Abstraction layer, and Native N 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dot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Shaded areas indicate emulated code. The third block is labeled x 8 6 process that contains eight sub blocks which are labeled 32 bit application, 32 bit app and O S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 C H P E N 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dot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C P U emulation layer, C H P E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s, </a:t>
            </a:r>
            <a:r>
              <a:rPr lang="en-US" sz="1200" b="0" i="0" u="none" strike="noStrike" kern="1200" cap="none" noProof="0" dirty="0" err="1">
                <a:solidFill>
                  <a:schemeClr val="dk1"/>
                </a:solidFill>
                <a:effectLst/>
                <a:latin typeface="Arial"/>
                <a:ea typeface="Arial"/>
                <a:cs typeface="Arial"/>
                <a:sym typeface="Arial"/>
              </a:rPr>
              <a:t>jitted</a:t>
            </a:r>
            <a:r>
              <a:rPr lang="en-US" sz="1200" b="0" i="0" u="none" strike="noStrike" kern="1200" cap="none" noProof="0" dirty="0">
                <a:solidFill>
                  <a:schemeClr val="dk1"/>
                </a:solidFill>
                <a:effectLst/>
                <a:latin typeface="Arial"/>
                <a:ea typeface="Arial"/>
                <a:cs typeface="Arial"/>
                <a:sym typeface="Arial"/>
              </a:rPr>
              <a:t> code, and Native N 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dot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The horizontal block is labeled windows kernel </a:t>
            </a:r>
            <a:r>
              <a:rPr lang="en-US" sz="1200" b="0" i="0" u="none" strike="noStrike" kern="1200" cap="none" noProof="0">
                <a:solidFill>
                  <a:schemeClr val="dk1"/>
                </a:solidFill>
                <a:effectLst/>
                <a:latin typeface="Arial"/>
                <a:ea typeface="Arial"/>
                <a:cs typeface="Arial"/>
                <a:sym typeface="Arial"/>
              </a:rPr>
              <a:t>and drivers</a:t>
            </a:r>
            <a:r>
              <a:rPr lang="en-US" sz="1200" b="0" i="0" u="none" strike="noStrike" kern="1200" cap="none" noProof="0" dirty="0">
                <a:solidFill>
                  <a:schemeClr val="dk1"/>
                </a:solidFill>
                <a:effectLst/>
                <a:latin typeface="Arial"/>
                <a:ea typeface="Arial"/>
                <a:cs typeface="Arial"/>
                <a:sym typeface="Arial"/>
              </a:rPr>
              <a:t>.</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40083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consists of two vertical blocks and one horizontal block, the first block is labeled x 86 process that contains eight sub blocks which are labeled 32 bit application, 32 bit app and O S D L Ls, C H P E N t d l </a:t>
            </a:r>
            <a:r>
              <a:rPr lang="en-US" sz="1200" dirty="0" err="1">
                <a:effectLst/>
                <a:latin typeface="Arial" panose="020B0604020202020204" pitchFamily="34" charset="0"/>
                <a:ea typeface="Calibri" panose="020F0502020204030204" pitchFamily="34" charset="0"/>
                <a:cs typeface="Arial" panose="020B0604020202020204" pitchFamily="34" charset="0"/>
              </a:rPr>
              <a:t>l</a:t>
            </a:r>
            <a:r>
              <a:rPr lang="en-US" sz="1200" dirty="0">
                <a:effectLst/>
                <a:latin typeface="Arial" panose="020B0604020202020204" pitchFamily="34" charset="0"/>
                <a:ea typeface="Calibri" panose="020F0502020204030204" pitchFamily="34" charset="0"/>
                <a:cs typeface="Arial" panose="020B0604020202020204" pitchFamily="34" charset="0"/>
              </a:rPr>
              <a:t> dot d l </a:t>
            </a:r>
            <a:r>
              <a:rPr lang="en-US" sz="1200" dirty="0" err="1">
                <a:effectLst/>
                <a:latin typeface="Arial" panose="020B0604020202020204" pitchFamily="34" charset="0"/>
                <a:ea typeface="Calibri" panose="020F0502020204030204" pitchFamily="34" charset="0"/>
                <a:cs typeface="Arial" panose="020B0604020202020204" pitchFamily="34" charset="0"/>
              </a:rPr>
              <a:t>l</a:t>
            </a:r>
            <a:r>
              <a:rPr lang="en-US" sz="1200" dirty="0">
                <a:effectLst/>
                <a:latin typeface="Arial" panose="020B0604020202020204" pitchFamily="34" charset="0"/>
                <a:ea typeface="Calibri" panose="020F0502020204030204" pitchFamily="34" charset="0"/>
                <a:cs typeface="Arial" panose="020B0604020202020204" pitchFamily="34" charset="0"/>
              </a:rPr>
              <a:t>, C P U emulation layer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(x t a j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i</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t dot d l l)</a:t>
            </a:r>
            <a:r>
              <a:rPr lang="en-US" sz="1200" dirty="0">
                <a:effectLst/>
                <a:latin typeface="Arial" panose="020B0604020202020204" pitchFamily="34" charset="0"/>
                <a:ea typeface="Calibri" panose="020F0502020204030204" pitchFamily="34" charset="0"/>
                <a:cs typeface="Arial" panose="020B0604020202020204" pitchFamily="34" charset="0"/>
              </a:rPr>
              <a:t>, C H P E D L Ls, </a:t>
            </a:r>
            <a:r>
              <a:rPr lang="en-US" sz="1200" dirty="0" err="1">
                <a:effectLst/>
                <a:latin typeface="Arial" panose="020B0604020202020204" pitchFamily="34" charset="0"/>
                <a:ea typeface="Calibri" panose="020F0502020204030204" pitchFamily="34" charset="0"/>
                <a:cs typeface="Arial" panose="020B0604020202020204" pitchFamily="34" charset="0"/>
              </a:rPr>
              <a:t>jitted</a:t>
            </a:r>
            <a:r>
              <a:rPr lang="en-US" sz="1200" dirty="0">
                <a:effectLst/>
                <a:latin typeface="Arial" panose="020B0604020202020204" pitchFamily="34" charset="0"/>
                <a:ea typeface="Calibri" panose="020F0502020204030204" pitchFamily="34" charset="0"/>
                <a:cs typeface="Arial" panose="020B0604020202020204" pitchFamily="34" charset="0"/>
              </a:rPr>
              <a:t> code, ARM 64 X N t d l </a:t>
            </a:r>
            <a:r>
              <a:rPr lang="en-US" sz="1200" dirty="0" err="1">
                <a:effectLst/>
                <a:latin typeface="Arial" panose="020B0604020202020204" pitchFamily="34" charset="0"/>
                <a:ea typeface="Calibri" panose="020F0502020204030204" pitchFamily="34" charset="0"/>
                <a:cs typeface="Arial" panose="020B0604020202020204" pitchFamily="34" charset="0"/>
              </a:rPr>
              <a:t>l</a:t>
            </a:r>
            <a:r>
              <a:rPr lang="en-US" sz="1200" dirty="0">
                <a:effectLst/>
                <a:latin typeface="Arial" panose="020B0604020202020204" pitchFamily="34" charset="0"/>
                <a:ea typeface="Calibri" panose="020F0502020204030204" pitchFamily="34" charset="0"/>
                <a:cs typeface="Arial" panose="020B0604020202020204" pitchFamily="34" charset="0"/>
              </a:rPr>
              <a:t> dot d l </a:t>
            </a:r>
            <a:r>
              <a:rPr lang="en-US" sz="1200" dirty="0" err="1">
                <a:effectLst/>
                <a:latin typeface="Arial" panose="020B0604020202020204" pitchFamily="34" charset="0"/>
                <a:ea typeface="Calibri" panose="020F0502020204030204" pitchFamily="34" charset="0"/>
                <a:cs typeface="Arial" panose="020B0604020202020204" pitchFamily="34" charset="0"/>
              </a:rPr>
              <a:t>l</a:t>
            </a:r>
            <a:r>
              <a:rPr lang="en-US" sz="1200" dirty="0">
                <a:effectLst/>
                <a:latin typeface="Arial" panose="020B0604020202020204" pitchFamily="34" charset="0"/>
                <a:ea typeface="Calibri" panose="020F0502020204030204" pitchFamily="34" charset="0"/>
                <a:cs typeface="Arial" panose="020B0604020202020204" pitchFamily="34" charset="0"/>
              </a:rPr>
              <a:t>, and WoW 6 4 Abstraction layer and the vertical side of the block is labeled Emulated 32 bit code and native code. The second block is labeled x 64 process that contains six sub blocks which are labeled x 6 4 application, x 64 app D L Ls, C P U emulation layer, ARM 6 4 X D L Ls, </a:t>
            </a:r>
            <a:r>
              <a:rPr lang="en-US" sz="1200" dirty="0" err="1">
                <a:effectLst/>
                <a:latin typeface="Arial" panose="020B0604020202020204" pitchFamily="34" charset="0"/>
                <a:ea typeface="Calibri" panose="020F0502020204030204" pitchFamily="34" charset="0"/>
                <a:cs typeface="Arial" panose="020B0604020202020204" pitchFamily="34" charset="0"/>
              </a:rPr>
              <a:t>jitted</a:t>
            </a:r>
            <a:r>
              <a:rPr lang="en-US" sz="1200" dirty="0">
                <a:effectLst/>
                <a:latin typeface="Arial" panose="020B0604020202020204" pitchFamily="34" charset="0"/>
                <a:ea typeface="Calibri" panose="020F0502020204030204" pitchFamily="34" charset="0"/>
                <a:cs typeface="Arial" panose="020B0604020202020204" pitchFamily="34" charset="0"/>
              </a:rPr>
              <a:t> code, and ARM 6 4 X N t d l </a:t>
            </a:r>
            <a:r>
              <a:rPr lang="en-US" sz="1200" dirty="0" err="1">
                <a:effectLst/>
                <a:latin typeface="Arial" panose="020B0604020202020204" pitchFamily="34" charset="0"/>
                <a:ea typeface="Calibri" panose="020F0502020204030204" pitchFamily="34" charset="0"/>
                <a:cs typeface="Arial" panose="020B0604020202020204" pitchFamily="34" charset="0"/>
              </a:rPr>
              <a:t>l</a:t>
            </a:r>
            <a:r>
              <a:rPr lang="en-US" sz="1200" dirty="0">
                <a:effectLst/>
                <a:latin typeface="Arial" panose="020B0604020202020204" pitchFamily="34" charset="0"/>
                <a:ea typeface="Calibri" panose="020F0502020204030204" pitchFamily="34" charset="0"/>
                <a:cs typeface="Arial" panose="020B0604020202020204" pitchFamily="34" charset="0"/>
              </a:rPr>
              <a:t> dot d l </a:t>
            </a:r>
            <a:r>
              <a:rPr lang="en-US" sz="1200" dirty="0" err="1">
                <a:effectLst/>
                <a:latin typeface="Arial" panose="020B0604020202020204" pitchFamily="34" charset="0"/>
                <a:ea typeface="Calibri" panose="020F0502020204030204" pitchFamily="34" charset="0"/>
                <a:cs typeface="Arial" panose="020B0604020202020204" pitchFamily="34" charset="0"/>
              </a:rPr>
              <a:t>l</a:t>
            </a:r>
            <a:r>
              <a:rPr lang="en-US" sz="1200" dirty="0">
                <a:effectLst/>
                <a:latin typeface="Arial" panose="020B0604020202020204" pitchFamily="34" charset="0"/>
                <a:ea typeface="Calibri" panose="020F0502020204030204" pitchFamily="34" charset="0"/>
                <a:cs typeface="Arial" panose="020B0604020202020204" pitchFamily="34" charset="0"/>
              </a:rPr>
              <a:t> and the vertical side of the block is labeled Emulated x 64 code and native code. The horizontal block is labeled windows kernel and drivers.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horizontal block is labeled windows kernel and drivers. The part till a dotted line above the horizontal block is labeled User and the part below the horizontal block is labeled Kernel.</a:t>
            </a:r>
            <a:endParaRPr lang="en-US" sz="12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93905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consists of six blocks which are labeled Canonical bits, P X E index, P </a:t>
            </a:r>
            <a:r>
              <a:rPr lang="en-US" sz="1200" dirty="0" err="1">
                <a:effectLst/>
                <a:latin typeface="Arial" panose="020B0604020202020204" pitchFamily="34" charset="0"/>
                <a:ea typeface="Calibri" panose="020F0502020204030204" pitchFamily="34" charset="0"/>
                <a:cs typeface="Arial" panose="020B0604020202020204" pitchFamily="34" charset="0"/>
              </a:rPr>
              <a:t>P</a:t>
            </a:r>
            <a:r>
              <a:rPr lang="en-US" sz="1200" dirty="0">
                <a:effectLst/>
                <a:latin typeface="Arial" panose="020B0604020202020204" pitchFamily="34" charset="0"/>
                <a:ea typeface="Calibri" panose="020F0502020204030204" pitchFamily="34" charset="0"/>
                <a:cs typeface="Arial" panose="020B0604020202020204" pitchFamily="34" charset="0"/>
              </a:rPr>
              <a:t> E index, P D E index,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P T E index,</a:t>
            </a:r>
            <a:r>
              <a:rPr lang="en-US" sz="1200" dirty="0">
                <a:effectLst/>
                <a:latin typeface="Arial" panose="020B0604020202020204" pitchFamily="34" charset="0"/>
                <a:ea typeface="Calibri" panose="020F0502020204030204" pitchFamily="34" charset="0"/>
                <a:cs typeface="Arial" panose="020B0604020202020204" pitchFamily="34" charset="0"/>
              </a:rPr>
              <a:t> Byte offset from left to right, also these blocks define the range of Bytes 0 to 12, 12 to 21, 21 to 30, 30 to 39, 39 to 48 and 48 to 63 from right to left. The second block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of 9 bits</a:t>
            </a:r>
            <a:r>
              <a:rPr lang="en-US" sz="1200" dirty="0">
                <a:effectLst/>
                <a:latin typeface="Arial" panose="020B0604020202020204" pitchFamily="34" charset="0"/>
                <a:ea typeface="Calibri" panose="020F0502020204030204" pitchFamily="34" charset="0"/>
                <a:cs typeface="Arial" panose="020B0604020202020204" pitchFamily="34" charset="0"/>
              </a:rPr>
              <a:t> is pointing an arrow to the P X E layer of the vertical block which is labeled page map level 4 and a C P U register block is also pointed to this block. The third block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of 9 bits</a:t>
            </a:r>
            <a:r>
              <a:rPr lang="en-US" sz="1200" dirty="0">
                <a:effectLst/>
                <a:latin typeface="Arial" panose="020B0604020202020204" pitchFamily="34" charset="0"/>
                <a:ea typeface="Calibri" panose="020F0502020204030204" pitchFamily="34" charset="0"/>
                <a:cs typeface="Arial" panose="020B0604020202020204" pitchFamily="34" charset="0"/>
              </a:rPr>
              <a:t> is pointing an arrow to the P </a:t>
            </a:r>
            <a:r>
              <a:rPr lang="en-US" sz="1200" dirty="0" err="1">
                <a:effectLst/>
                <a:latin typeface="Arial" panose="020B0604020202020204" pitchFamily="34" charset="0"/>
                <a:ea typeface="Calibri" panose="020F0502020204030204" pitchFamily="34" charset="0"/>
                <a:cs typeface="Arial" panose="020B0604020202020204" pitchFamily="34" charset="0"/>
              </a:rPr>
              <a:t>P</a:t>
            </a:r>
            <a:r>
              <a:rPr lang="en-US" sz="1200" dirty="0">
                <a:effectLst/>
                <a:latin typeface="Arial" panose="020B0604020202020204" pitchFamily="34" charset="0"/>
                <a:ea typeface="Calibri" panose="020F0502020204030204" pitchFamily="34" charset="0"/>
                <a:cs typeface="Arial" panose="020B0604020202020204" pitchFamily="34" charset="0"/>
              </a:rPr>
              <a:t> E layer of the vertical block which is labeled page directory pointers. The fourth block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of 9 bits</a:t>
            </a:r>
            <a:r>
              <a:rPr lang="en-US" sz="1200" dirty="0">
                <a:effectLst/>
                <a:latin typeface="Arial" panose="020B0604020202020204" pitchFamily="34" charset="0"/>
                <a:ea typeface="Calibri" panose="020F0502020204030204" pitchFamily="34" charset="0"/>
                <a:cs typeface="Arial" panose="020B0604020202020204" pitchFamily="34" charset="0"/>
              </a:rPr>
              <a:t> is pointing an arrow to the P D E layer of the vertical block which is labeled page directory. The fifth block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of 12 bits</a:t>
            </a:r>
            <a:r>
              <a:rPr lang="en-US" sz="1200" dirty="0">
                <a:effectLst/>
                <a:latin typeface="Arial" panose="020B0604020202020204" pitchFamily="34" charset="0"/>
                <a:ea typeface="Calibri" panose="020F0502020204030204" pitchFamily="34" charset="0"/>
                <a:cs typeface="Arial" panose="020B0604020202020204" pitchFamily="34" charset="0"/>
              </a:rPr>
              <a:t> is pointing an arrow to the P T E layer of the vertical block, which is labeled page table. The sixth block is pointing an arrow to the RAM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8334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two vertical blocks. The block labeled process A is divided into five sub-blocks, Process A's private code and data is ranging from 0 0 0 0 0 0 0 0’0 0 0 0 0 0 0 0 to 0 00 0 7 F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F’F F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0 0 0 0, No Access Addresses not Canonical is ranging from 0 0 0 0 7 F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F’F F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0 0 0 0 to F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8 0 0 0’0 0 0 0 0 0 0 0, O S code and data structures, A's page tables and O S code and data structures is ranging from F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8 0 0 0’0 0 0 0 0 0 0 0 to F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F’F F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Another vertical block is labeled process B and is divided into five sub-blocks, Process B's private code and data, No Access Addresses not Canonical, O S code and data structures, B's page tables, and O S code and data structures. Four one-sided upward arrows are pointed to these blocks and labeled Bottom and top 64 K B are no-access.</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90663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5572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the vertical block labeled process A and is divided into seven rows. The first row is shaded and is labeled Stack, the second row is empty, the third row is shaded and is labeled Data, the fourth row is empty, the fifth row is shaded and is labeled Shared library, the sixth row is an empty and the seventh row is shaded and labeled Program. Stack and Data are connected to other vertical blocks labeled paging files and divided into 17 rows. A shared library is connected to another vertical block labeled Lib dot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and divided into 5 rows. The program is connected to another labeled Prog 1 dot e x e and divided into 8 rows. These are labeled Backing store on disk. Another vertical block is labeled process B and is divided into seven rows. The first row is shaded and is labeled Stack, the second row is empty, the third row is shaded and is labeled Data, the fourth row is empty, the fifth vertical block row is shaded and is labeled Shared library, the sixth row is empty and seventh is shaded and labeled Program. Stack and Data are connected to other vertical blocks labeled paging files and divided into 17 rows. A shared library is connected to another vertical block labeled Lib dot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and divided into 5 rows. The program is connected to another vertical block labeled Prog 2 dot e x e and divided into 4 rows.</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6011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a horizontal block with 13 sub blocks which are labeled N X, A V L, Physical page number, A V L, G, P A T, D, A, P C D, P W T, U bar S, R bar W, and P from left to right, also these blocks define the range of Bytes 0, 1,2, 3, 4, 5, 6, 7, 8, 9, 11, 12, 51, 52, 62, 63 from right to left. The expanded form of each block follows: N X No </a:t>
            </a:r>
            <a:r>
              <a:rPr lang="en-US" sz="1200" b="0" i="0" u="none" strike="noStrike" kern="1200" cap="none" noProof="0" dirty="0" err="1">
                <a:solidFill>
                  <a:schemeClr val="dk1"/>
                </a:solidFill>
                <a:effectLst/>
                <a:latin typeface="Arial"/>
                <a:ea typeface="Arial"/>
                <a:cs typeface="Arial"/>
                <a:sym typeface="Arial"/>
              </a:rPr>
              <a:t>eXecute</a:t>
            </a:r>
            <a:r>
              <a:rPr lang="en-US" sz="1200" b="0" i="0" u="none" strike="noStrike" kern="1200" cap="none" noProof="0" dirty="0">
                <a:solidFill>
                  <a:schemeClr val="dk1"/>
                </a:solidFill>
                <a:effectLst/>
                <a:latin typeface="Arial"/>
                <a:ea typeface="Arial"/>
                <a:cs typeface="Arial"/>
                <a:sym typeface="Arial"/>
              </a:rPr>
              <a:t>, A V L </a:t>
            </a:r>
            <a:r>
              <a:rPr lang="en-US" sz="1200" b="0" i="0" u="none" strike="noStrike" kern="1200" cap="none" noProof="0" dirty="0" err="1">
                <a:solidFill>
                  <a:schemeClr val="dk1"/>
                </a:solidFill>
                <a:effectLst/>
                <a:latin typeface="Arial"/>
                <a:ea typeface="Arial"/>
                <a:cs typeface="Arial"/>
                <a:sym typeface="Arial"/>
              </a:rPr>
              <a:t>AVaiLable</a:t>
            </a:r>
            <a:r>
              <a:rPr lang="en-US" sz="1200" b="0" i="0" u="none" strike="noStrike" kern="1200" cap="none" noProof="0" dirty="0">
                <a:solidFill>
                  <a:schemeClr val="dk1"/>
                </a:solidFill>
                <a:effectLst/>
                <a:latin typeface="Arial"/>
                <a:ea typeface="Arial"/>
                <a:cs typeface="Arial"/>
                <a:sym typeface="Arial"/>
              </a:rPr>
              <a:t> to the O S, G Global page, P A T Page Attribute Table, D Dirty (modified), A Accessed (referenced), P C D Page Cache Disable, P W T Page Write-Through, U slash S User slash Supervisor, R slash W Read slash Write access, P Present (valid).</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40095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consists of four vertical blocks labeled Page level 4, Page directory pointers, Page directory, and Page table. Canonical bits are marked above the block they are labeled Self-map: 1 1 1 1 1 1 1 1 1 1 1 1 1 1 1 1 1 1 1 1 0 1 1 0 1 1 1 1 1 0 1 1 0 1 1 1 1 1 0 1 1 0 1 1 1 1 1 0 1 1 0 1 1 1 1 1 0 1 1 0 1 0 0 0. The block Page Map level 4 has a segment on top labeled Self-map P X E and an empty segment near the center. The block Page Directory Pointers has an empty block on top. The block Page Directory has an empty segment on bottom. The block Page Table has an empty segment on top. P T E and Virtual address are labeled below the blocks, which are labeled P T E: 1 1 1 1 1 1 1 1 1 1 1 1 1 1 1 1 1 1 1 1 0 1 1 0 1 0 1 1 1 0 1 1 0 1 1 0 1 0 1 0 0 0 0 0  1 1 0 0 0 0 1 1 1 1 1 0 0 0 1 0 1 0 0 0 and Virtual Address: 0 0 0 0 0 0 0 0 0 0 0 0 0 0 0 0 0 1 1 1 0 1 1 0 1 1 0 1 0 1 0 0 0 0 0 1 1 0 0 0 0 1 1 1 1 1 0 0  0 1 0 1 0 0 0 0 0 0 0 0 0 0 0 0.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A right arrow labeled 0 times 1 E D from Canonical bits points to the segment Self-map P X E in the block Page Map level 4 and the fifth quadruple 1 1 1 1 to the seventh quadruple 1 0 1 1 in P T E. A single arrow labeled 0 times 1 E D from a bracketed arrow from the seventh quadruple 1 0 1 1 to the ninth quadruple 0 1 1 0 in P T E points to the empty block in Page Map Level 4. A single arrow labeled 0 times 150 from a bracketed arrow from the ninth quadruple 0 1 1 0 to the eleventh quadruple 0 0 0 0 points to the empty segment in Page directory pointers. A single arrow labeled 0 times C 3 from the eleventh quadruple 0 0 0 0 to the thirteenth quadruple 0 0 1 1 points to the empty segment in Page directory. A single arrow labeled 0 times 1 C 5 from the thirteenth quadruple 0 0 1 1 to the fifteenth quadruple 1 0 0 0 points to the empty segment in Page Table.</a:t>
            </a:r>
            <a:endParaRPr lang="en-US" sz="12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8095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a table titled Page frame number database with six columns and 16 rows. The column headings are State, C n t, P r </a:t>
            </a:r>
            <a:r>
              <a:rPr lang="en-US" sz="1200" b="0" i="0" u="none" strike="noStrike" kern="1200" cap="none" noProof="0" dirty="0" err="1">
                <a:solidFill>
                  <a:schemeClr val="dk1"/>
                </a:solidFill>
                <a:effectLst/>
                <a:latin typeface="Arial"/>
                <a:ea typeface="Arial"/>
                <a:cs typeface="Arial"/>
                <a:sym typeface="Arial"/>
              </a:rPr>
              <a:t>i</a:t>
            </a:r>
            <a:r>
              <a:rPr lang="en-US" sz="1200" b="0" i="0" u="none" strike="noStrike" kern="1200" cap="none" noProof="0" dirty="0">
                <a:solidFill>
                  <a:schemeClr val="dk1"/>
                </a:solidFill>
                <a:effectLst/>
                <a:latin typeface="Arial"/>
                <a:ea typeface="Arial"/>
                <a:cs typeface="Arial"/>
                <a:sym typeface="Arial"/>
              </a:rPr>
              <a:t>, Other, P T, and Next. The rows are numbered 0 to 14 bottom to top. The columns C n t, Other, P T and Next does not contain anything. The first row is separated by a thick dark line. The first column entries from top to bottom are as follows: Clean, Dirty, Clean, Active, Clean, Dirty, Active, Dirty, Free, Free, Zeroed, Active, Zeroed, Active, Zeroed. The third column entries from top to bottom are as follows: 4, 5, 3, 5, 4, 5, 5, 4, blank, blank, blank, 6, blank, 5, blank. Four blocks of headed List headers are placed left of the table. The first block labeled Standby pointed a one sided arrow towards row 6. The second block labeled Modified pointed a one sided arrow towards row 9. The third block labeled Free pointed a one sided arrow towards row 11. The fourth block labeled Zeroed pointed a one sided arrow towards row 16. The second row is connected to blocks containing two segments and the fifth row is also connected to blocks containing five segments.</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2447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77476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the first elliptical block labeled Working sets, a forward arrow labeled page evicted from all working sets (1) to a rectangular block is labeled Modified page list, a forward arrow labeled Modified page writer (4) to the second rectangular block is labeled Standby page list and one forward arrow is coming from the elliptical block to the next rectangular block and the block is showing a backward arrow Soft page fault (2) to the elliptical block. A forward arrow labeled </a:t>
            </a:r>
            <a:r>
              <a:rPr lang="en-US" sz="1200" b="0" i="0" u="none" strike="noStrike" kern="1200" cap="none" noProof="0" dirty="0" err="1">
                <a:solidFill>
                  <a:schemeClr val="dk1"/>
                </a:solidFill>
                <a:effectLst/>
                <a:latin typeface="Arial"/>
                <a:ea typeface="Arial"/>
                <a:cs typeface="Arial"/>
                <a:sym typeface="Arial"/>
              </a:rPr>
              <a:t>Dealloc</a:t>
            </a:r>
            <a:r>
              <a:rPr lang="en-US" sz="1200" b="0" i="0" u="none" strike="noStrike" kern="1200" cap="none" noProof="0" dirty="0">
                <a:solidFill>
                  <a:schemeClr val="dk1"/>
                </a:solidFill>
                <a:effectLst/>
                <a:latin typeface="Arial"/>
                <a:ea typeface="Arial"/>
                <a:cs typeface="Arial"/>
                <a:sym typeface="Arial"/>
              </a:rPr>
              <a:t> (5) to the third rectangular block is labeled Free page list and one forward arrow is coming from the elliptical block to the rectangular block and labeled Process exit (3) the block is showing a backward arrow Page referenced (6) to the elliptical block. A forward arrow labeled Zero page thread (7) to the next rectangular block is labeled Zeroed page list and the block is showing a backward arrow labeled Zero page needed (8) to the elliptical block. A rectangular block is labeled Bad memory page list which is placed on the right bottom corner of the figure.</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55509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shows the first elliptical block labeled Working sets, a forward arrow labeled Trim or remove from working set to second rectangular block is labeled Modified page list, an arrow pointed upward labeled compressed pages and write to page file to next rectangular block is labeled Standby page list and the block is showing a backward arrow labeled Soft page fault to the elliptical block. Also, an upward arrow labeled uncompressed pages and compress into stores from the modified page list block to the standby page list block. A cylindrical-shaped block labeled Page File is placed next to the elliptical block. A rectangular block is labeled Store manager, and a backward arrow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labeled Decompress</a:t>
            </a:r>
            <a:r>
              <a:rPr lang="en-US" sz="1200" dirty="0">
                <a:effectLst/>
                <a:latin typeface="Arial" panose="020B0604020202020204" pitchFamily="34" charset="0"/>
                <a:ea typeface="Calibri" panose="020F0502020204030204" pitchFamily="34" charset="0"/>
                <a:cs typeface="Arial" panose="020B0604020202020204" pitchFamily="34" charset="0"/>
              </a:rPr>
              <a:t> is pointing to the elliptical block. Three two sided arrows to the vertical block labeled Mem compression process consist of three circles labeled store, and a backward arrow towards Modified page list block which is labeled Trim bar remove from working set.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04198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two rectangular blocks labeled System Partition and System Process which consists of a Thread pool and four System Threads and labeled Zero Page, Mod Writer, Mapped Writer, and W s Manager. Two cylindrical blocks are labeled Page File and three segmented blocks are labeled Commit Limit, Commit Charge, and Available Pages, and a horizontal block of four parts labeled Zero list, Free list, Stand by list, and Modified list which are placed below the rectangular block. Another rectangular block is labeled Partition A which consists of a Thread pool and four System Threads and is labeled Zero Page, Mod Writer, Mapped Writer, and W s Manager. Two cylindrical blocks are labeled Page File and three-segmented blocks which are labeled Commit Limit, Commit Charge, and Available Pages and a horizontal block of four parts labeled Zero list, Free list, Standby list, and Modified list. Four arrows are connected to the horizontal block which is divided into 20 parts and labeled P F N Database. A one sided arrow is connected to the parts.</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7332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46918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five vertical blocks. The first block is labeled Device object and subdivided into five parts, in which the second and fourth part is labeled Driver object and Instance data. A forward arrow is pointing from instance data to the second vertical block which is labeled the next device object inside the block and an arrow is showing from this block in a downward direction. A forward arrow is pointing from the driver object to the third vertical block which is labeled driver object and inside the block is labeled dispatch table. A forward arrow is pointing from the dispatch table to the next vertical block which is divided into nine rows, the row entries are the first row is empty, and the next rows are CREATE, READ, WRITE, FLUSH, I O C T L, CLEAN UP, and CLOSE. A one sided arrow is connected from each row to the next vertical block which is labeled Loaded device driver and the Driver code is marked inside the block.</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03946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a vertical block consisting of eight rows. The row entries are as follows: Flags, Operation code, Buffer pointers, Memory description list head, Thread’s I R P chain link, Completion slash cancel info, Completion A P C block, and Driver queuing and communication, I R P Driver-Stack Data. The seventh row is divided into two parts. Two one sided arrows are pointed outside from the row of Buffer pointers and labeled Kernel buffer address and User buffer address. Another one sided arrow is pointed outside from the row of Memory description list head to the block labeled M D L and followed by another same M D L block. The block labeled Thread placed outside is showing a one sided arrow pointed towards Thread’s I R P chain link row and an arrow coming from the same row to the outside and labeled Next I R P.</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5960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a vertical block consisting of two layers. The first layer consists of a circle divided into two parts, the upper part is labeled User program and the lower part is labeled Win32. A sided arrow is pointed toward the circle and labeled User process. The second layer is labeled Driver stack and it consists of a block diagram. The block is labeled Rest of windows, an arrow is pointed towards this block from the circle. This block is pointing three arrows toward the Monolithic block, Function block, and Filter block. The Monolithic block is pointing an arrow toward the Hardware abstraction layer block. The Function block is pointing an arrow toward the Bus block and the Bus block is pointing an arrow toward the Hardware abstraction layer block. The Filter block is pointing an arrow toward the function block, the Function block is pointing an arrow toward the Bus block and the Bus block is pointing an arrow toward the Hardware abstraction layer block. Three controller blocks are placed below the vertical block and are connected to three devices.</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896571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consists of a vertical block labeled 1 K B with 20 rows marked 0 to 16 from bottom to </a:t>
            </a:r>
            <a:r>
              <a:rPr lang="en-US" sz="1200" dirty="0" err="1">
                <a:effectLst/>
                <a:latin typeface="Arial" panose="020B0604020202020204" pitchFamily="34" charset="0"/>
                <a:ea typeface="Calibri" panose="020F0502020204030204" pitchFamily="34" charset="0"/>
                <a:cs typeface="Arial" panose="020B0604020202020204" pitchFamily="34" charset="0"/>
              </a:rPr>
              <a:t>top.The</a:t>
            </a:r>
            <a:r>
              <a:rPr lang="en-US" sz="1200" dirty="0">
                <a:effectLst/>
                <a:latin typeface="Arial" panose="020B0604020202020204" pitchFamily="34" charset="0"/>
                <a:ea typeface="Calibri" panose="020F0502020204030204" pitchFamily="34" charset="0"/>
                <a:cs typeface="Arial" panose="020B0604020202020204" pitchFamily="34" charset="0"/>
              </a:rPr>
              <a:t> first three rows do not contain anything, from the fourth row the row entries are as follows: First user file, (Reserved for future use), (Reserved for future use), (Reserved for future use), (Reserved for future use),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dollar symbol</a:t>
            </a:r>
            <a:r>
              <a:rPr lang="en-US" sz="1200" dirty="0">
                <a:effectLst/>
                <a:latin typeface="Arial" panose="020B0604020202020204" pitchFamily="34" charset="0"/>
                <a:ea typeface="Calibri" panose="020F0502020204030204" pitchFamily="34" charset="0"/>
                <a:cs typeface="Arial" panose="020B0604020202020204" pitchFamily="34" charset="0"/>
              </a:rPr>
              <a:t> Extend Extensions: quotas, dollar symbol Up case </a:t>
            </a:r>
            <a:r>
              <a:rPr lang="en-US" sz="1200" dirty="0" err="1">
                <a:effectLst/>
                <a:latin typeface="Arial" panose="020B0604020202020204" pitchFamily="34" charset="0"/>
                <a:ea typeface="Calibri" panose="020F0502020204030204" pitchFamily="34" charset="0"/>
                <a:cs typeface="Arial" panose="020B0604020202020204" pitchFamily="34" charset="0"/>
              </a:rPr>
              <a:t>Case</a:t>
            </a:r>
            <a:r>
              <a:rPr lang="en-US" sz="1200" dirty="0">
                <a:effectLst/>
                <a:latin typeface="Arial" panose="020B0604020202020204" pitchFamily="34" charset="0"/>
                <a:ea typeface="Calibri" panose="020F0502020204030204" pitchFamily="34" charset="0"/>
                <a:cs typeface="Arial" panose="020B0604020202020204" pitchFamily="34" charset="0"/>
              </a:rPr>
              <a:t> conversion table, dollar symbol Secure Security descriptors for all files, dollar symbol Bad </a:t>
            </a:r>
            <a:r>
              <a:rPr lang="en-US" sz="1200" dirty="0" err="1">
                <a:effectLst/>
                <a:latin typeface="Arial" panose="020B0604020202020204" pitchFamily="34" charset="0"/>
                <a:ea typeface="Calibri" panose="020F0502020204030204" pitchFamily="34" charset="0"/>
                <a:cs typeface="Arial" panose="020B0604020202020204" pitchFamily="34" charset="0"/>
              </a:rPr>
              <a:t>Clus</a:t>
            </a:r>
            <a:r>
              <a:rPr lang="en-US" sz="1200" dirty="0">
                <a:effectLst/>
                <a:latin typeface="Arial" panose="020B0604020202020204" pitchFamily="34" charset="0"/>
                <a:ea typeface="Calibri" panose="020F0502020204030204" pitchFamily="34" charset="0"/>
                <a:cs typeface="Arial" panose="020B0604020202020204" pitchFamily="34" charset="0"/>
              </a:rPr>
              <a:t> List of bad blocks, dollar symbol Boot Bootstrap loader, dollar symbol Bitmap </a:t>
            </a:r>
            <a:r>
              <a:rPr lang="en-US" sz="1200" dirty="0" err="1">
                <a:effectLst/>
                <a:latin typeface="Arial" panose="020B0604020202020204" pitchFamily="34" charset="0"/>
                <a:ea typeface="Calibri" panose="020F0502020204030204" pitchFamily="34" charset="0"/>
                <a:cs typeface="Arial" panose="020B0604020202020204" pitchFamily="34" charset="0"/>
              </a:rPr>
              <a:t>Bitmap</a:t>
            </a:r>
            <a:r>
              <a:rPr lang="en-US" sz="1200" dirty="0">
                <a:effectLst/>
                <a:latin typeface="Arial" panose="020B0604020202020204" pitchFamily="34" charset="0"/>
                <a:ea typeface="Calibri" panose="020F0502020204030204" pitchFamily="34" charset="0"/>
                <a:cs typeface="Arial" panose="020B0604020202020204" pitchFamily="34" charset="0"/>
              </a:rPr>
              <a:t> of blocks used, dollar symbol Root directory, dollar symbol A t </a:t>
            </a:r>
            <a:r>
              <a:rPr lang="en-US" sz="1200" dirty="0" err="1">
                <a:effectLst/>
                <a:latin typeface="Arial" panose="020B0604020202020204" pitchFamily="34" charset="0"/>
                <a:ea typeface="Calibri" panose="020F0502020204030204" pitchFamily="34" charset="0"/>
                <a:cs typeface="Arial" panose="020B0604020202020204" pitchFamily="34" charset="0"/>
              </a:rPr>
              <a:t>t</a:t>
            </a:r>
            <a:r>
              <a:rPr lang="en-US" sz="1200" dirty="0">
                <a:effectLst/>
                <a:latin typeface="Arial" panose="020B0604020202020204" pitchFamily="34" charset="0"/>
                <a:ea typeface="Calibri" panose="020F0502020204030204" pitchFamily="34" charset="0"/>
                <a:cs typeface="Arial" panose="020B0604020202020204" pitchFamily="34" charset="0"/>
              </a:rPr>
              <a:t> r Def Attribute definitions, dollar symbol Volume </a:t>
            </a:r>
            <a:r>
              <a:rPr lang="en-US" sz="1200" dirty="0" err="1">
                <a:effectLst/>
                <a:latin typeface="Arial" panose="020B0604020202020204" pitchFamily="34" charset="0"/>
                <a:ea typeface="Calibri" panose="020F0502020204030204" pitchFamily="34" charset="0"/>
                <a:cs typeface="Arial" panose="020B0604020202020204" pitchFamily="34" charset="0"/>
              </a:rPr>
              <a:t>Volume</a:t>
            </a:r>
            <a:r>
              <a:rPr lang="en-US" sz="1200" dirty="0">
                <a:effectLst/>
                <a:latin typeface="Arial" panose="020B0604020202020204" pitchFamily="34" charset="0"/>
                <a:ea typeface="Calibri" panose="020F0502020204030204" pitchFamily="34" charset="0"/>
                <a:cs typeface="Arial" panose="020B0604020202020204" pitchFamily="34" charset="0"/>
              </a:rPr>
              <a:t> file, dollar symbol Log File Log file to recovery, dollar symbol M f t </a:t>
            </a:r>
            <a:r>
              <a:rPr lang="en-US" sz="1200" dirty="0" err="1">
                <a:effectLst/>
                <a:latin typeface="Arial" panose="020B0604020202020204" pitchFamily="34" charset="0"/>
                <a:ea typeface="Calibri" panose="020F0502020204030204" pitchFamily="34" charset="0"/>
                <a:cs typeface="Arial" panose="020B0604020202020204" pitchFamily="34" charset="0"/>
              </a:rPr>
              <a:t>Mirr</a:t>
            </a:r>
            <a:r>
              <a:rPr lang="en-US" sz="1200" dirty="0">
                <a:effectLst/>
                <a:latin typeface="Arial" panose="020B0604020202020204" pitchFamily="34" charset="0"/>
                <a:ea typeface="Calibri" panose="020F0502020204030204" pitchFamily="34" charset="0"/>
                <a:cs typeface="Arial" panose="020B0604020202020204" pitchFamily="34" charset="0"/>
              </a:rPr>
              <a:t> Mirror copy of M F T, and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dollar symbol</a:t>
            </a:r>
            <a:r>
              <a:rPr lang="en-US" sz="1200" dirty="0">
                <a:effectLst/>
                <a:latin typeface="Arial" panose="020B0604020202020204" pitchFamily="34" charset="0"/>
                <a:ea typeface="Calibri" panose="020F0502020204030204" pitchFamily="34" charset="0"/>
                <a:cs typeface="Arial" panose="020B0604020202020204" pitchFamily="34" charset="0"/>
              </a:rPr>
              <a:t> M f t Master File Table. The rows marked from 0 to 15 are labeled Metadata files.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2130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6498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consists of a horizontal block that is divided into seven parts. The first part is labeled Standard info and is showing two arrows pointed to this block and marked Standard info header and Record header, the block is also labeled with M T F record. The second part is labeled File name and is showing an arrow pointed to this block and marked Filename header. The third block is labeled header, which is subdivided into two parts and marked 0 and 9.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An arrow pointed to the header block is marked Data header.</a:t>
            </a:r>
            <a:r>
              <a:rPr lang="en-US" sz="1200" dirty="0">
                <a:effectLst/>
                <a:latin typeface="Arial" panose="020B0604020202020204" pitchFamily="34" charset="0"/>
                <a:ea typeface="Calibri" panose="020F0502020204030204" pitchFamily="34" charset="0"/>
                <a:cs typeface="Arial" panose="020B0604020202020204" pitchFamily="34" charset="0"/>
              </a:rPr>
              <a:t> The fourth block is labeled Run hash 1 which is subdivided into two parts and marked 20 and 4 and the block is connected to another disk block containing four segments and labeled block numbers 20 to 23. The fifth block is labeled Run hash 2 which is subdivided into two parts and marked as 64 and 2 and the block is connected to another disk block containing two segments and labeled block numbers 64 to 65. The sixth block is labeled Run hash 3 which is subdivided into two parts and marked as 80 and 3 and the block is connected to another disk block containing three segments and labeled block numbers 80 to 82. The seventh block is labeled Unused. The third, fourth, fifth, and sixth blocks together labeled info about data blocks.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2866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three layers. Layer 1 is labeled win 32 application program, layer 2 is labeled win 32 application programming interface and layer 3 has four blocks that are connected to the second layer. The third layer has four blocks, and the first block has two parts the upper part is labeled Win 32 s and the lower part is labeled Windows 3.0 slash 3.1. The second block is labeled Windows 95 slash 98 slash 9 8 S E slash Me. The third block is labeled Windows N T slash 2000 slash Vista slash 7. The fourth block is labeled Windows 8 slash 10 slash 11.</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5555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a vertical block with 11 rows labeled 100 to 109 from bottom to top. The first two rows are empty, the third row is labeled Second extension record and it is divided into five parts which are labeled Run hash m plus 1 and Run n. The next two rows are empty, the sixth row is labeled First extension record and it is divided into three parts which are labeled Run hash k plus 1 and Run n. The next two rows are empty, the ninth row is labeled Base record and it is divided into five parts which are labeled M F T 105, M F T 108, Run hash 1, and Run hash k and the next two rows are empty.</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32066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a horizontal block that is divided into 11 parts. The first part is labeled Standard info and is showing two arrows pointed to this block and marked Standard info header and Record header. The second part is showing an arrow pointed to this block and marked the Index root header and the third part is labeled A directory entry contains the M F T index for the file, the length of the file name, the file name itself, and various fields and flags. The next parts are empty and the last part is labeled Unused.</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1911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Part (a): The horizontal block shown is divided into 48 parts labeled 0 to 47. An arrow is pointed to the second row and labeled Original uncompressed file. Three other blocks are connected to the horizontal block. The first block is labeled Compressed and marked 0 to 7 on the upper portion and disk address 30 to 37 on the lower portion, the block is connected by a dotted line from the first 16 parts of the horizontal block. The second block is labeled Uncompressed which is divided into 16 parts and marked 8 to 23 on the upper portion and disk address 40 to 55 on the lower portion, the block is connected by a dotted line from the 16 to 32 parts of the horizontal block. The third block is labeled compressed and marked 24 to 31 on the upper portion and disk address 85 to 92 on the lower portion, the block is connected by a dotted line from the 32 to 47 parts of the horizontal block. Part(b): The horizontal block shows that divided into 9 parts. The first part is labeled Standard info and the second part is labeled Filename. The third part is labeled Header which is subdivided into two parts and labeled 0 and 48. The fourth part is subdivided into two parts and labeled 30 and 8. The fifth part is subdivided into two parts and labeled 0 and 8. The sixth part is subdivided into two parts and labeled 40 and 16. The seventh part is subdivided into two parts and labeled 85 and 8. The eighth part is subdivided into two parts and labeled 0 and 8. The last part is labeled Unused. The fourth, fifth, sixth, seventh, and eighth part is together labeled Five runs (of which two empties).</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295181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three vertical blocks and two horizontal blocks. A horizontal dotted line is passing through the mid of these three vertical blocks which divides the blocks into two parts. The first vertical block is labeled Root partition, the upper part of the block is consist of four sub-blocks labeled H C S, V M </a:t>
            </a:r>
            <a:r>
              <a:rPr lang="en-US" sz="1200" b="0" i="0" u="none" strike="noStrike" kern="1200" cap="none" noProof="0" dirty="0" err="1">
                <a:solidFill>
                  <a:schemeClr val="dk1"/>
                </a:solidFill>
                <a:effectLst/>
                <a:latin typeface="Arial"/>
                <a:ea typeface="Arial"/>
                <a:cs typeface="Arial"/>
                <a:sym typeface="Arial"/>
              </a:rPr>
              <a:t>M</a:t>
            </a:r>
            <a:r>
              <a:rPr lang="en-US" sz="1200" b="0" i="0" u="none" strike="noStrike" kern="1200" cap="none" noProof="0" dirty="0">
                <a:solidFill>
                  <a:schemeClr val="dk1"/>
                </a:solidFill>
                <a:effectLst/>
                <a:latin typeface="Arial"/>
                <a:ea typeface="Arial"/>
                <a:cs typeface="Arial"/>
                <a:sym typeface="Arial"/>
              </a:rPr>
              <a:t> S, V M W P, and V DEVs, V M W P, and VDEVs and the lower part of the block is consist of eight sub-blocks labeled N T O S, Micro V m, Memory Manager, V S Ps, V I D, V M Bus, Win H v r, Device drivers. The second vertical block is labeled Enlightened child partition, the upper part of the block is consist of one sub-block labeled Applications and the lower part of the block is consist of eight sub-blocks labeled V S P s, V M Bus, Win H v, O S, and drivers. The third vertical block is labeled unenlightened child partition, the upper part of the block is consist of one sub-block labeled Applications and the lower part of the block is consist of eight sub-blocks labeled O S and drivers. The horizontal block is labeled Hypervisor and another horizontal block is divided into three sub-blocks which are labeled C P U, Memory, and I bar O devices.</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883366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two vertical blocks and two horizontal blocks. A horizontal dotted line is passing through the mid of these three vertical blocks which divides the blocks into two parts. The first vertical block is labeled Root partition, the upper part of the block is consist of seven sub-blocks labeled H C S, V M </a:t>
            </a:r>
            <a:r>
              <a:rPr lang="en-US" sz="1200" b="0" i="0" u="none" strike="noStrike" kern="1200" cap="none" noProof="0" dirty="0" err="1">
                <a:solidFill>
                  <a:schemeClr val="dk1"/>
                </a:solidFill>
                <a:effectLst/>
                <a:latin typeface="Arial"/>
                <a:ea typeface="Arial"/>
                <a:cs typeface="Arial"/>
                <a:sym typeface="Arial"/>
              </a:rPr>
              <a:t>M</a:t>
            </a:r>
            <a:r>
              <a:rPr lang="en-US" sz="1200" b="0" i="0" u="none" strike="noStrike" kern="1200" cap="none" noProof="0" dirty="0">
                <a:solidFill>
                  <a:schemeClr val="dk1"/>
                </a:solidFill>
                <a:effectLst/>
                <a:latin typeface="Arial"/>
                <a:ea typeface="Arial"/>
                <a:cs typeface="Arial"/>
                <a:sym typeface="Arial"/>
              </a:rPr>
              <a:t> S, V M W P, and V DEVs and the lower part of the block is consist of eight sub-blocks labeled OS </a:t>
            </a:r>
            <a:r>
              <a:rPr lang="en-US" sz="1200" b="0" i="0" u="none" strike="noStrike" kern="1200" cap="none" noProof="0">
                <a:solidFill>
                  <a:schemeClr val="dk1"/>
                </a:solidFill>
                <a:effectLst/>
                <a:latin typeface="Arial"/>
                <a:ea typeface="Arial"/>
                <a:cs typeface="Arial"/>
                <a:sym typeface="Arial"/>
              </a:rPr>
              <a:t>and Drivers</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Stor</a:t>
            </a:r>
            <a:r>
              <a:rPr lang="en-US" sz="1200" b="0" i="0" u="none" strike="noStrike" kern="1200" cap="none" noProof="0" dirty="0">
                <a:solidFill>
                  <a:schemeClr val="dk1"/>
                </a:solidFill>
                <a:effectLst/>
                <a:latin typeface="Arial"/>
                <a:ea typeface="Arial"/>
                <a:cs typeface="Arial"/>
                <a:sym typeface="Arial"/>
              </a:rPr>
              <a:t> V S P, champ, V I D, Filesystem I bar O stack, V M Bus, Win H v r. The second vertical block is labeled Enlightened child partition, the upper part of the block is consist of one sub-block labeled Applications and the lower part of the block is consist of four sub-blocks which are labeled Filesystem I bar O stack, </a:t>
            </a:r>
            <a:r>
              <a:rPr lang="en-US" sz="1200" b="0" i="0" u="none" strike="noStrike" kern="1200" cap="none" noProof="0" dirty="0" err="1">
                <a:solidFill>
                  <a:schemeClr val="dk1"/>
                </a:solidFill>
                <a:effectLst/>
                <a:latin typeface="Arial"/>
                <a:ea typeface="Arial"/>
                <a:cs typeface="Arial"/>
                <a:sym typeface="Arial"/>
              </a:rPr>
              <a:t>Stor</a:t>
            </a:r>
            <a:r>
              <a:rPr lang="en-US" sz="1200" b="0" i="0" u="none" strike="noStrike" kern="1200" cap="none" noProof="0" dirty="0">
                <a:solidFill>
                  <a:schemeClr val="dk1"/>
                </a:solidFill>
                <a:effectLst/>
                <a:latin typeface="Arial"/>
                <a:ea typeface="Arial"/>
                <a:cs typeface="Arial"/>
                <a:sym typeface="Arial"/>
              </a:rPr>
              <a:t> V S C, V M Bus bar Win H v, O S and drivers. The horizontal block is labeled Hypervisor and another horizontal block is divided into three sub-blocks which are labeled Disk, C P U, and Memory. A one-sided dotted arrow is pointing from </a:t>
            </a:r>
            <a:r>
              <a:rPr lang="en-US" sz="1200" b="0" i="0" u="none" strike="noStrike" kern="1200" cap="none" noProof="0" dirty="0" err="1">
                <a:solidFill>
                  <a:schemeClr val="dk1"/>
                </a:solidFill>
                <a:effectLst/>
                <a:latin typeface="Arial"/>
                <a:ea typeface="Arial"/>
                <a:cs typeface="Arial"/>
                <a:sym typeface="Arial"/>
              </a:rPr>
              <a:t>Stor</a:t>
            </a:r>
            <a:r>
              <a:rPr lang="en-US" sz="1200" b="0" i="0" u="none" strike="noStrike" kern="1200" cap="none" noProof="0" dirty="0">
                <a:solidFill>
                  <a:schemeClr val="dk1"/>
                </a:solidFill>
                <a:effectLst/>
                <a:latin typeface="Arial"/>
                <a:ea typeface="Arial"/>
                <a:cs typeface="Arial"/>
                <a:sym typeface="Arial"/>
              </a:rPr>
              <a:t> V S C to the Disk.</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623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two vertical blocks placed one below another and titled Host process A and Host process B. Both blocks are divided into eight rows, the first row is empty, the second row is shaded, the third row is empty, the fourth row is shaded and labeled N 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dot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the fifth row is empty, the sixth row is shaded, the seventh row is shaded and labeled Kernel base dot d l and the last row are empty. The next vertical block is titled Host RAM and it is divided into 136 rows which are labeled 0 to 135 from top to bottom. An arrow is pointing from the second row of the Host process A and Host process B block to the 12th row of the Host RAM. An arrow is pointing from the fourth row of the Host process A and Host process B block to the 14th row of the Host RAM. An arrow is pointing from the sixth row of the Host process A and Host process B block to the 18th row of the Host RAM. An arrow is pointing from the seventh row of the Host process A and Host process B block to the 132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row of the Host RAM. Another vertical block is titled the V m mem process and it is divided into 20 rows. The first row is empty, next row is labeled page file, next row is shaded and a one sided arrow pointed to the 5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row of the Host RAM, next row is empty, next row is labeled Compressed, next two rows are shaded and a one sided arrow pointed to the second and 11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row of the Host RAM, next row is labeled page file, next row is shaded and a one sided arrow pointed to the 8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row of the Host RAM, next row is labeled </a:t>
            </a:r>
            <a:r>
              <a:rPr lang="en-US" sz="1200" b="0" i="0" u="none" strike="noStrike" kern="1200" cap="none" noProof="0" dirty="0" err="1">
                <a:solidFill>
                  <a:schemeClr val="dk1"/>
                </a:solidFill>
                <a:effectLst/>
                <a:latin typeface="Arial"/>
                <a:ea typeface="Arial"/>
                <a:cs typeface="Arial"/>
                <a:sym typeface="Arial"/>
              </a:rPr>
              <a:t>VirtualAlloc</a:t>
            </a:r>
            <a:r>
              <a:rPr lang="en-US" sz="1200" b="0" i="0" u="none" strike="noStrike" kern="1200" cap="none" noProof="0" dirty="0">
                <a:solidFill>
                  <a:schemeClr val="dk1"/>
                </a:solidFill>
                <a:effectLst/>
                <a:latin typeface="Arial"/>
                <a:ea typeface="Arial"/>
                <a:cs typeface="Arial"/>
                <a:sym typeface="Arial"/>
              </a:rPr>
              <a:t> and a one sided arrow pointed to the 15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row of the Host RAM, next row is empty, next row is shaded and a one sided arrow pointed to the 12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row of the Host RAM, next row is empty, next row is labeled N 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and a one sided arrow pointed to the 14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row of the Host RAM, next row is empty, next row is labeled Guest dot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and a one sided arrow pointed to the 134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row of the Host RAM, next row is empty, next row is shaded and a one sided arrow pointed to the 18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row of the Host RAM, next row is labeled Kernelbase.dll and a one sided arrow pointed to the 132 </a:t>
            </a:r>
            <a:r>
              <a:rPr lang="en-US" sz="1200" b="0" i="0" u="none" strike="noStrike" kern="1200" cap="none" noProof="0" dirty="0" err="1">
                <a:solidFill>
                  <a:schemeClr val="dk1"/>
                </a:solidFill>
                <a:effectLst/>
                <a:latin typeface="Arial"/>
                <a:ea typeface="Arial"/>
                <a:cs typeface="Arial"/>
                <a:sym typeface="Arial"/>
              </a:rPr>
              <a:t>th</a:t>
            </a:r>
            <a:r>
              <a:rPr lang="en-US" sz="1200" b="0" i="0" u="none" strike="noStrike" kern="1200" cap="none" noProof="0" dirty="0">
                <a:solidFill>
                  <a:schemeClr val="dk1"/>
                </a:solidFill>
                <a:effectLst/>
                <a:latin typeface="Arial"/>
                <a:ea typeface="Arial"/>
                <a:cs typeface="Arial"/>
                <a:sym typeface="Arial"/>
              </a:rPr>
              <a:t> row of the Host RAM, and last row is empty. A vertical block of 9 rows marked 0 to 8 from top to bottom and labeled Guest RAM and Logical mapping to V A Range is connected to the second and tenth row of the V m mem process block. Three segmented blocks which are labeled 9, 10, and 11 connected to the 12th and 14th row of the V m mem process block, one segmented block which is labeled 12 connected to the 16th row of the V m mem process block, and two-segmented blocks which are labeled 13 and 14 connected to the 18th and 19th row of the V m mem process block. A table titled Guest S L A T consists of two columns and 16 rows. The columns are titled G P A and S P A. The G P A column entries are 0 to 14 from top to bottom and S P A column entries are as follows: X, 5, X, X, 2, 11, X, 8, 15, 12, X, 14, 134, 18 and 132.</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35962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a square block labeled Windows server container and it is connected to a cylindrical shaped body labeled C: backward slash. Inside the block is labeled s m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dot exe, c s r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dot exe, and I s a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dot exe. This cylindrical block is pointing an arrow toward another rectangular block labeled Layer 0. This block is pointing an arrow toward Layer 1. This block is pointing an arrow toward the Base image.</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179633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two vertical blocks and two horizontal blocks. A horizontal dotted line is passing through the mid of these three vertical blocks which divides the blocks into two parts. The first vertical block is labeled Normal Mode (V T L 0), the upper part of the block is consist of one sub-block which is labeled Normal mode process and the lower part of the block is consist of two sub-blocks labeled N T O S Normal kernel and Drivers. The second vertical block is labeled Secure Mode (V T L 1), the upper part of the block is consist of one sub-block labeled </a:t>
            </a:r>
            <a:r>
              <a:rPr lang="en-US" sz="1200" b="0" i="0" u="none" strike="noStrike" kern="1200" cap="none" noProof="0" dirty="0" err="1">
                <a:solidFill>
                  <a:schemeClr val="dk1"/>
                </a:solidFill>
                <a:effectLst/>
                <a:latin typeface="Arial"/>
                <a:ea typeface="Arial"/>
                <a:cs typeface="Arial"/>
                <a:sym typeface="Arial"/>
              </a:rPr>
              <a:t>Trustlets</a:t>
            </a:r>
            <a:r>
              <a:rPr lang="en-US" sz="1200" b="0" i="0" u="none" strike="noStrike" kern="1200" cap="none" noProof="0" dirty="0">
                <a:solidFill>
                  <a:schemeClr val="dk1"/>
                </a:solidFill>
                <a:effectLst/>
                <a:latin typeface="Arial"/>
                <a:ea typeface="Arial"/>
                <a:cs typeface="Arial"/>
                <a:sym typeface="Arial"/>
              </a:rPr>
              <a:t> and the lower part of the block is consist of one sub-block labeled Secure Kernel. The horizontal block is labeled Hypervisor which is divided into two sub-blocks and labeled V T L 0 S L A and V T L 1 SLAT. Another horizontal block is divided into three sub-blocks which are labeled C P U, Memory, I bar O Devices.</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53691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a horizontal block that is divided into ten parts. The entries are as follows: Header, Expiration time, Groups, Default D A C L, User S I D, Group S I D, Restricted S I Ds, Privileges, Impersonation level, and Integrity level.</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0670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a rectangular block labeled File. This block is pointing an arrow toward the Security descriptor block which is divided into five rows. The row entries are as follows: Header, Owner's S I D, Group, S I D, D A C L, and S A C L. This block is pointing an arrow toward the Security descriptor block which is divided into five sub-blocks. The first block is labeled Header. The second block is A C E and is divided into three rows which are labeled Deny, Elvis, and 1 1 1 1 1 1. The third block is divided into three rows which are labeled Allow, Cathy, and 1 1 0 0 0 0. The fourth block is divided into three rows which are labeled Allow, Ida, and 1 1 1 1 1 1. The fifth block is divided into three rows which are labeled Allow, Everyone, and 1 0 0 0 0 0. The second block is pointing an arrow toward another rectangular block which is divided into two sub-block. The first block is labeled Header and the second block is divided into three rows which are labeled Audit, Marilyn, and 1 1 1 1 1 1 and also labeled A C E.</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8121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three layers. Layer 1 is divided into three blocks, first block is labeled Modern Windows Apps and consists of five rows which are given as follows: Modern app manager, Win R T: dot NET slash C plus </a:t>
            </a:r>
            <a:r>
              <a:rPr lang="en-US" sz="1200" b="0" i="0" u="none" strike="noStrike" kern="1200" cap="none" noProof="0" dirty="0" err="1">
                <a:solidFill>
                  <a:schemeClr val="dk1"/>
                </a:solidFill>
                <a:effectLst/>
                <a:latin typeface="Arial"/>
                <a:ea typeface="Arial"/>
                <a:cs typeface="Arial"/>
                <a:sym typeface="Arial"/>
              </a:rPr>
              <a:t>plus</a:t>
            </a:r>
            <a:r>
              <a:rPr lang="en-US" sz="1200" b="0" i="0" u="none" strike="noStrike" kern="1200" cap="none" noProof="0" dirty="0">
                <a:solidFill>
                  <a:schemeClr val="dk1"/>
                </a:solidFill>
                <a:effectLst/>
                <a:latin typeface="Arial"/>
                <a:ea typeface="Arial"/>
                <a:cs typeface="Arial"/>
                <a:sym typeface="Arial"/>
              </a:rPr>
              <a:t>, W </a:t>
            </a:r>
            <a:r>
              <a:rPr lang="en-US" sz="1200" b="0" i="0" u="none" strike="noStrike" kern="1200" cap="none" noProof="0" dirty="0" err="1">
                <a:solidFill>
                  <a:schemeClr val="dk1"/>
                </a:solidFill>
                <a:effectLst/>
                <a:latin typeface="Arial"/>
                <a:ea typeface="Arial"/>
                <a:cs typeface="Arial"/>
                <a:sym typeface="Arial"/>
              </a:rPr>
              <a:t>W</a:t>
            </a:r>
            <a:r>
              <a:rPr lang="en-US" sz="1200" b="0" i="0" u="none" strike="noStrike" kern="1200" cap="none" noProof="0" dirty="0">
                <a:solidFill>
                  <a:schemeClr val="dk1"/>
                </a:solidFill>
                <a:effectLst/>
                <a:latin typeface="Arial"/>
                <a:ea typeface="Arial"/>
                <a:cs typeface="Arial"/>
                <a:sym typeface="Arial"/>
              </a:rPr>
              <a:t> A slash J S, COM, App Container and Process lifetime manager. The second block is labeled Window s Services and consists of three rows which are given as follows: Modern broker processes, N T services: s m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l sass, services, win log on, Win 32 subsystem process (c s r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dot exe). The third block is labeled Windows Desktop Apps and consists of five layers which are given as follows: Desktop manager (explorer), open square bracket dot NET: base classes, G C close square bracket, GUI (shell 32, user 32, g d </a:t>
            </a:r>
            <a:r>
              <a:rPr lang="en-US" sz="1200" b="0" i="0" u="none" strike="noStrike" kern="1200" cap="none" noProof="0" dirty="0" err="1">
                <a:solidFill>
                  <a:schemeClr val="dk1"/>
                </a:solidFill>
                <a:effectLst/>
                <a:latin typeface="Arial"/>
                <a:ea typeface="Arial"/>
                <a:cs typeface="Arial"/>
                <a:sym typeface="Arial"/>
              </a:rPr>
              <a:t>i</a:t>
            </a:r>
            <a:r>
              <a:rPr lang="en-US" sz="1200" b="0" i="0" u="none" strike="noStrike" kern="1200" cap="none" noProof="0" dirty="0">
                <a:solidFill>
                  <a:schemeClr val="dk1"/>
                </a:solidFill>
                <a:effectLst/>
                <a:latin typeface="Arial"/>
                <a:ea typeface="Arial"/>
                <a:cs typeface="Arial"/>
                <a:sym typeface="Arial"/>
              </a:rPr>
              <a:t> 32), Dynamic libraries (o l e, r p c) and Subsystem A P I (kernel 32). The second and third layer is labeled Native N T A P I, C slash C plus </a:t>
            </a:r>
            <a:r>
              <a:rPr lang="en-US" sz="1200" b="0" i="0" u="none" strike="noStrike" kern="1200" cap="none" noProof="0" dirty="0" err="1">
                <a:solidFill>
                  <a:schemeClr val="dk1"/>
                </a:solidFill>
                <a:effectLst/>
                <a:latin typeface="Arial"/>
                <a:ea typeface="Arial"/>
                <a:cs typeface="Arial"/>
                <a:sym typeface="Arial"/>
              </a:rPr>
              <a:t>plus</a:t>
            </a:r>
            <a:r>
              <a:rPr lang="en-US" sz="1200" b="0" i="0" u="none" strike="noStrike" kern="1200" cap="none" noProof="0" dirty="0">
                <a:solidFill>
                  <a:schemeClr val="dk1"/>
                </a:solidFill>
                <a:effectLst/>
                <a:latin typeface="Arial"/>
                <a:ea typeface="Arial"/>
                <a:cs typeface="Arial"/>
                <a:sym typeface="Arial"/>
              </a:rPr>
              <a:t> run-time (n 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d l l), and N T O S kernel layer (ntoskrnl.exe). A dotted line is placed in between the second and third layer which is marked user mode on top of the dotted line and kernel-mode below the dotted line. The fourth layer is divided into three blocks which are given follows Drivers: devices, file systems, network, N T O S executive layer (n t o s k r n l dot exe), and GUI driver (Win 32 k dot sys). The fifth and sixth layer is labeled the Hardware abstraction layer (</a:t>
            </a:r>
            <a:r>
              <a:rPr lang="en-US" sz="1200" b="0" i="0" u="none" strike="noStrike" kern="1200" cap="none" noProof="0" dirty="0" err="1">
                <a:solidFill>
                  <a:schemeClr val="dk1"/>
                </a:solidFill>
                <a:effectLst/>
                <a:latin typeface="Arial"/>
                <a:ea typeface="Arial"/>
                <a:cs typeface="Arial"/>
                <a:sym typeface="Arial"/>
              </a:rPr>
              <a:t>hal</a:t>
            </a:r>
            <a:r>
              <a:rPr lang="en-US" sz="1200" b="0" i="0" u="none" strike="noStrike" kern="1200" cap="none" noProof="0" dirty="0">
                <a:solidFill>
                  <a:schemeClr val="dk1"/>
                </a:solidFill>
                <a:effectLst/>
                <a:latin typeface="Arial"/>
                <a:ea typeface="Arial"/>
                <a:cs typeface="Arial"/>
                <a:sym typeface="Arial"/>
              </a:rPr>
              <a:t> dot d l l) and Hypervisor (h </a:t>
            </a:r>
            <a:r>
              <a:rPr lang="en-US" sz="1200" b="0" i="0" u="none" strike="noStrike" kern="1200" cap="none" noProof="0" dirty="0" err="1">
                <a:solidFill>
                  <a:schemeClr val="dk1"/>
                </a:solidFill>
                <a:effectLst/>
                <a:latin typeface="Arial"/>
                <a:ea typeface="Arial"/>
                <a:cs typeface="Arial"/>
                <a:sym typeface="Arial"/>
              </a:rPr>
              <a:t>vix</a:t>
            </a:r>
            <a:r>
              <a:rPr lang="en-US" sz="1200" b="0" i="0" u="none" strike="noStrike" kern="1200" cap="none" noProof="0" dirty="0">
                <a:solidFill>
                  <a:schemeClr val="dk1"/>
                </a:solidFill>
                <a:effectLst/>
                <a:latin typeface="Arial"/>
                <a:ea typeface="Arial"/>
                <a:cs typeface="Arial"/>
                <a:sym typeface="Arial"/>
              </a:rPr>
              <a:t>, h vax).</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332940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91688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260801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617896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two rectangular vertical block. The first block is labeled my lib dot d l </a:t>
            </a:r>
            <a:r>
              <a:rPr lang="en-US" sz="1200" b="0" i="0" u="none" strike="noStrike" kern="1200" cap="none" noProof="0" dirty="0" err="1">
                <a:solidFill>
                  <a:schemeClr val="dk1"/>
                </a:solidFill>
                <a:effectLst/>
                <a:latin typeface="Arial"/>
                <a:ea typeface="Arial"/>
                <a:cs typeface="Arial"/>
                <a:sym typeface="Arial"/>
              </a:rPr>
              <a:t>l</a:t>
            </a:r>
            <a:r>
              <a:rPr lang="en-US" sz="1200" b="0" i="0" u="none" strike="noStrike" kern="1200" cap="none" noProof="0" dirty="0">
                <a:solidFill>
                  <a:schemeClr val="dk1"/>
                </a:solidFill>
                <a:effectLst/>
                <a:latin typeface="Arial"/>
                <a:ea typeface="Arial"/>
                <a:cs typeface="Arial"/>
                <a:sym typeface="Arial"/>
              </a:rPr>
              <a:t> and a sub block inside the block which is labeled My Global.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The block illustrates code which is given as follows: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foo() open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My Global equals 1</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bar()</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close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bar() open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close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err="1">
                <a:solidFill>
                  <a:schemeClr val="dk1"/>
                </a:solidFill>
                <a:effectLst/>
                <a:latin typeface="Arial"/>
                <a:ea typeface="Arial"/>
                <a:cs typeface="Arial"/>
                <a:sym typeface="Arial"/>
              </a:rPr>
              <a:t>baz</a:t>
            </a:r>
            <a:r>
              <a:rPr lang="en-US" sz="1200" b="0" i="0" u="none" strike="noStrike" kern="1200" cap="none" noProof="0" dirty="0">
                <a:solidFill>
                  <a:schemeClr val="dk1"/>
                </a:solidFill>
                <a:effectLst/>
                <a:latin typeface="Arial"/>
                <a:ea typeface="Arial"/>
                <a:cs typeface="Arial"/>
                <a:sym typeface="Arial"/>
              </a:rPr>
              <a:t>(int asterisk P t r) open curly bracket asterisk P t r equals 5</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close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An arrow is pointing from the line My Global equals 1 to the sub block My Global. A two segmented block labeled H P A T is placed below the vertical block and labeled Jump to foo and Jump to </a:t>
            </a:r>
            <a:r>
              <a:rPr lang="en-US" sz="1200" b="0" i="0" u="none" strike="noStrike" kern="1200" cap="none" noProof="0" dirty="0" err="1">
                <a:solidFill>
                  <a:schemeClr val="dk1"/>
                </a:solidFill>
                <a:effectLst/>
                <a:latin typeface="Arial"/>
                <a:ea typeface="Arial"/>
                <a:cs typeface="Arial"/>
                <a:sym typeface="Arial"/>
              </a:rPr>
              <a:t>baz</a:t>
            </a:r>
            <a:r>
              <a:rPr lang="en-US" sz="1200" b="0" i="0" u="none" strike="noStrike" kern="1200" cap="none" noProof="0" dirty="0">
                <a:solidFill>
                  <a:schemeClr val="dk1"/>
                </a:solidFill>
                <a:effectLst/>
                <a:latin typeface="Arial"/>
                <a:ea typeface="Arial"/>
                <a:cs typeface="Arial"/>
                <a:sym typeface="Arial"/>
              </a:rPr>
              <a:t> and two arrows are pointed toward these segments. The second block is labeled my lib underscore patch.dll and two sub blocks inside the block which are labeled My Global(unused) and Pointer to My Global.</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The block illustrates code which is given as follows: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foo() open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My Global equals 3</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bar()</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close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bar() open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close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err="1">
                <a:solidFill>
                  <a:schemeClr val="dk1"/>
                </a:solidFill>
                <a:effectLst/>
                <a:latin typeface="Arial"/>
                <a:ea typeface="Arial"/>
                <a:cs typeface="Arial"/>
                <a:sym typeface="Arial"/>
              </a:rPr>
              <a:t>baz</a:t>
            </a:r>
            <a:r>
              <a:rPr lang="en-US" sz="1200" b="0" i="0" u="none" strike="noStrike" kern="1200" cap="none" noProof="0" dirty="0">
                <a:solidFill>
                  <a:schemeClr val="dk1"/>
                </a:solidFill>
                <a:effectLst/>
                <a:latin typeface="Arial"/>
                <a:ea typeface="Arial"/>
                <a:cs typeface="Arial"/>
                <a:sym typeface="Arial"/>
              </a:rPr>
              <a:t>(int asterisk P t r) open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if(P t r exclamation equals NULL)</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asterisk P t r equals 5</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close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An arrow is pointing from the line My Global equals 1 to the sub block My Global. A block labeled H PAT is placed below the vertical block and labeled Jump to bar. An arrow is pointing from the line bar() open curly bracket to the jump to bar block. A dotted arrow is pointing from the My Global equals 3 to Pointer to My Global sub block and other dotted arrow is </a:t>
            </a:r>
            <a:r>
              <a:rPr lang="en-US" sz="1200" b="0" i="0" u="none" strike="noStrike" kern="1200" cap="none" noProof="0" dirty="0" err="1">
                <a:solidFill>
                  <a:schemeClr val="dk1"/>
                </a:solidFill>
                <a:effectLst/>
                <a:latin typeface="Arial"/>
                <a:ea typeface="Arial"/>
                <a:cs typeface="Arial"/>
                <a:sym typeface="Arial"/>
              </a:rPr>
              <a:t>ponted</a:t>
            </a:r>
            <a:r>
              <a:rPr lang="en-US" sz="1200" b="0" i="0" u="none" strike="noStrike" kern="1200" cap="none" noProof="0" dirty="0">
                <a:solidFill>
                  <a:schemeClr val="dk1"/>
                </a:solidFill>
                <a:effectLst/>
                <a:latin typeface="Arial"/>
                <a:ea typeface="Arial"/>
                <a:cs typeface="Arial"/>
                <a:sym typeface="Arial"/>
              </a:rPr>
              <a:t> to the My Global sub block of the first vertical column. The dotted arrow is labeled data flow and darked arrow is labeled code flow.</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33288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de-DE"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64</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starts with a block labeled program process which is pointing downward with an arrow to the next block labeled subsystem libraries. The third block is labeled Subsystem run-time library (Create Process hook). An arrow is pointing downward from the first block to the third block and from the second block to the third block. The third block is subdivided into two blocks which are labeled subsystem process and Native N T A P I, C slash C plus </a:t>
            </a:r>
            <a:r>
              <a:rPr lang="en-US" sz="1200" b="0" i="0" u="none" strike="noStrike" kern="1200" cap="none" noProof="0" dirty="0" err="1">
                <a:solidFill>
                  <a:schemeClr val="dk1"/>
                </a:solidFill>
                <a:effectLst/>
                <a:latin typeface="Arial"/>
                <a:ea typeface="Arial"/>
                <a:cs typeface="Arial"/>
                <a:sym typeface="Arial"/>
              </a:rPr>
              <a:t>plus</a:t>
            </a:r>
            <a:r>
              <a:rPr lang="en-US" sz="1200" b="0" i="0" u="none" strike="noStrike" kern="1200" cap="none" noProof="0" dirty="0">
                <a:solidFill>
                  <a:schemeClr val="dk1"/>
                </a:solidFill>
                <a:effectLst/>
                <a:latin typeface="Arial"/>
                <a:ea typeface="Arial"/>
                <a:cs typeface="Arial"/>
                <a:sym typeface="Arial"/>
              </a:rPr>
              <a:t> run-time. The fourth block is labeled Native N T system services, Local procedure call (L P C), subsystem kernel support, N T O S executive. A dotted line is placed in between the third and fourth block which is marked user mode on top of the dotted line and kernel mode below the dotted line.</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22658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20931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9617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91"/>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2"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3"/>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2" y="1512891"/>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4"/>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41"/>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41"/>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9" y="4359278"/>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8"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80"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80"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80"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4"/>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3" y="4392616"/>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8"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8" y="2707484"/>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8"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3" y="4347442"/>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3"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2"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41"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3"/>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3"/>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8/5/2023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3"/>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5"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a:solidFill>
                <a:srgbClr val="FFFFFF"/>
              </a:solidFill>
            </a:endParaRPr>
          </a:p>
        </p:txBody>
      </p:sp>
      <p:sp>
        <p:nvSpPr>
          <p:cNvPr id="23" name="Shape 23"/>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2"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3"/>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5"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a:solidFill>
                <a:srgbClr val="FFFFFF"/>
              </a:solidFill>
            </a:endParaRPr>
          </a:p>
        </p:txBody>
      </p:sp>
      <p:sp>
        <p:nvSpPr>
          <p:cNvPr id="23" name="Shape 23"/>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6"/>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41"/>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6"/>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3"/>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9"/>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601"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41"/>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2" y="1556330"/>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8"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8"/>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1"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3"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600"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8"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3"/>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4"/>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3"/>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8" y="113074"/>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7" y="113074"/>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5" name="Content Placeholder 7">
            <a:extLst>
              <a:ext uri="{FF2B5EF4-FFF2-40B4-BE49-F238E27FC236}">
                <a16:creationId xmlns:a16="http://schemas.microsoft.com/office/drawing/2014/main" id="{71EFAE03-1D07-4432-1A0B-921AF11186E8}"/>
              </a:ext>
            </a:extLst>
          </p:cNvPr>
          <p:cNvSpPr txBox="1">
            <a:spLocks/>
          </p:cNvSpPr>
          <p:nvPr userDrawn="1"/>
        </p:nvSpPr>
        <p:spPr>
          <a:xfrm>
            <a:off x="2775097" y="6467655"/>
            <a:ext cx="8786283" cy="221018"/>
          </a:xfrm>
          <a:prstGeom prst="rect">
            <a:avLst/>
          </a:prstGeom>
          <a:noFill/>
          <a:ln>
            <a:noFill/>
          </a:ln>
        </p:spPr>
        <p:txBody>
          <a:bodyPr lIns="0" tIns="18000" rIns="0" bIns="18000" anchor="ctr" anchorCtr="0">
            <a:spAutoFit/>
          </a:bodyPr>
          <a:lstStyle>
            <a:defPPr marR="0" lvl="0" algn="l" rtl="0">
              <a:lnSpc>
                <a:spcPct val="100000"/>
              </a:lnSpc>
              <a:spcBef>
                <a:spcPts val="0"/>
              </a:spcBef>
              <a:spcAft>
                <a:spcPts val="0"/>
              </a:spcAft>
            </a:defPPr>
            <a:lvl1pPr marL="256032" marR="0" lvl="0" indent="-154432" algn="r" rtl="0">
              <a:lnSpc>
                <a:spcPct val="100000"/>
              </a:lnSpc>
              <a:spcBef>
                <a:spcPts val="1500"/>
              </a:spcBef>
              <a:spcAft>
                <a:spcPts val="0"/>
              </a:spcAft>
              <a:buClr>
                <a:srgbClr val="007FA3"/>
              </a:buClr>
              <a:buSzPct val="100000"/>
              <a:buFont typeface="Arial"/>
              <a:buNone/>
              <a:defRPr sz="1200" b="0" i="0" u="none" strike="noStrike" cap="none">
                <a:solidFill>
                  <a:schemeClr val="dk1"/>
                </a:solidFill>
                <a:latin typeface="Verdana" panose="020B0604030504040204" pitchFamily="34" charset="0"/>
                <a:ea typeface="Verdana" panose="020B0604030504040204" pitchFamily="34" charset="0"/>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altLang="en-US" sz="1200" dirty="0">
                <a:latin typeface="Verdana"/>
                <a:cs typeface="Verdana" panose="020B0604030504040204" pitchFamily="34" charset="0"/>
              </a:rPr>
              <a:t>Copyright © 2023, 2014, 2008 Pearson Education, Inc. All Rights Reserved</a:t>
            </a:r>
          </a:p>
        </p:txBody>
      </p:sp>
      <p:pic>
        <p:nvPicPr>
          <p:cNvPr id="2" name="Picture Placeholder 11" descr="Pearson Logo">
            <a:extLst>
              <a:ext uri="{FF2B5EF4-FFF2-40B4-BE49-F238E27FC236}">
                <a16:creationId xmlns:a16="http://schemas.microsoft.com/office/drawing/2014/main" id="{FF530808-FA74-2E38-578A-19E15C94B08F}"/>
              </a:ext>
            </a:extLst>
          </p:cNvPr>
          <p:cNvPicPr>
            <a:picLocks noChangeAspect="1"/>
          </p:cNvPicPr>
          <p:nvPr userDrawn="1"/>
        </p:nvPicPr>
        <p:blipFill>
          <a:blip r:embed="rId14"/>
          <a:srcRect/>
          <a:stretch/>
        </p:blipFill>
        <p:spPr>
          <a:xfrm>
            <a:off x="665741" y="6421072"/>
            <a:ext cx="948533" cy="298884"/>
          </a:xfrm>
          <a:prstGeom prst="rect">
            <a:avLst/>
          </a:prstGeom>
        </p:spPr>
      </p:pic>
    </p:spTree>
  </p:cSld>
  <p:clrMap bg1="lt1" tx1="dk1" bg2="dk2" tx2="lt2" accent1="accent1" accent2="accent2" accent3="accent3" accent4="accent4" accent5="accent5" accent6="accent6" hlink="hlink" folHlink="folHlink"/>
  <p:sldLayoutIdLst>
    <p:sldLayoutId id="2147483683" r:id="rId1"/>
    <p:sldLayoutId id="2147483682" r:id="rId2"/>
    <p:sldLayoutId id="2147483680" r:id="rId3"/>
    <p:sldLayoutId id="2147483676" r:id="rId4"/>
    <p:sldLayoutId id="2147483677" r:id="rId5"/>
    <p:sldLayoutId id="2147483678" r:id="rId6"/>
    <p:sldLayoutId id="2147483679" r:id="rId7"/>
    <p:sldLayoutId id="2147483671" r:id="rId8"/>
    <p:sldLayoutId id="2147483673" r:id="rId9"/>
    <p:sldLayoutId id="2147483670" r:id="rId10"/>
    <p:sldLayoutId id="2147483669"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wmf"/><Relationship Id="rId17" Type="http://schemas.openxmlformats.org/officeDocument/2006/relationships/image" Target="../media/image9.wmf"/><Relationship Id="rId2" Type="http://schemas.openxmlformats.org/officeDocument/2006/relationships/notesSlide" Target="../notesSlides/notesSlide2.xml"/><Relationship Id="rId16" Type="http://schemas.openxmlformats.org/officeDocument/2006/relationships/oleObject" Target="../embeddings/oleObject8.bin"/><Relationship Id="rId1" Type="http://schemas.openxmlformats.org/officeDocument/2006/relationships/slideLayout" Target="../slideLayouts/slideLayout5.xml"/><Relationship Id="rId6" Type="http://schemas.openxmlformats.org/officeDocument/2006/relationships/image" Target="../media/image4.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image" Target="../media/image8.wmf"/><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 Id="rId1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wmf"/></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95742" y="224000"/>
            <a:ext cx="11056508" cy="590349"/>
          </a:xfrm>
        </p:spPr>
        <p:txBody>
          <a:bodyPr wrap="square" lIns="0" tIns="18000" rIns="0" bIns="18000" anchor="ctr" anchorCtr="0">
            <a:spAutoFit/>
          </a:bodyPr>
          <a:lstStyle/>
          <a:p>
            <a:r>
              <a:rPr lang="en-US"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69864" y="1105866"/>
            <a:ext cx="11082386" cy="344128"/>
          </a:xfrm>
        </p:spPr>
        <p:txBody>
          <a:bodyPr wrap="square" lIns="0" tIns="18000" rIns="0" bIns="18000" anchor="ctr" anchorCtr="0">
            <a:spAutoFit/>
          </a:bodyPr>
          <a:lstStyle/>
          <a:p>
            <a:r>
              <a:rPr lang="en-US"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606279" y="1596622"/>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44644" y="2905715"/>
            <a:ext cx="1952687" cy="498016"/>
          </a:xfrm>
        </p:spPr>
        <p:txBody>
          <a:bodyPr wrap="square" lIns="0" tIns="18000" rIns="0" bIns="18000" anchor="ctr" anchorCtr="0">
            <a:spAutoFit/>
          </a:bodyPr>
          <a:lstStyle/>
          <a:p>
            <a:pPr indent="-101600"/>
            <a:r>
              <a:rPr lang="en-US" dirty="0"/>
              <a:t>Chapter 11</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44644" y="3635633"/>
            <a:ext cx="1616257" cy="374906"/>
          </a:xfrm>
        </p:spPr>
        <p:txBody>
          <a:bodyPr wrap="square" lIns="0" tIns="18000" rIns="0" bIns="18000" anchor="ctr" anchorCtr="0">
            <a:spAutoFit/>
          </a:bodyPr>
          <a:lstStyle/>
          <a:p>
            <a:pPr marL="0"/>
            <a:r>
              <a:rPr lang="en-US" dirty="0"/>
              <a:t>Windows 11</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92286" y="6412112"/>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3605322" y="6439884"/>
            <a:ext cx="8046928" cy="221018"/>
          </a:xfrm>
        </p:spPr>
        <p:txBody>
          <a:bodyPr wrap="square"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WI</a:t>
            </a:r>
            <a:r>
              <a:rPr lang="en-US" sz="3400" spc="-500" dirty="0"/>
              <a:t>N </a:t>
            </a:r>
            <a:r>
              <a:rPr lang="en-US" sz="3400" dirty="0"/>
              <a:t>32 </a:t>
            </a:r>
            <a:r>
              <a:rPr lang="en-US" sz="3400" spc="-500" dirty="0"/>
              <a:t>A P </a:t>
            </a:r>
            <a:r>
              <a:rPr lang="en-US" sz="3400" dirty="0"/>
              <a:t>I</a:t>
            </a:r>
          </a:p>
        </p:txBody>
      </p:sp>
      <p:graphicFrame>
        <p:nvGraphicFramePr>
          <p:cNvPr id="4" name="Table 3">
            <a:extLst>
              <a:ext uri="{FF2B5EF4-FFF2-40B4-BE49-F238E27FC236}">
                <a16:creationId xmlns:a16="http://schemas.microsoft.com/office/drawing/2014/main" id="{6F8389D1-1E91-4C31-BB4C-90DE51A1BF3D}"/>
              </a:ext>
            </a:extLst>
          </p:cNvPr>
          <p:cNvGraphicFramePr>
            <a:graphicFrameLocks noGrp="1"/>
          </p:cNvGraphicFramePr>
          <p:nvPr>
            <p:extLst>
              <p:ext uri="{D42A27DB-BD31-4B8C-83A1-F6EECF244321}">
                <p14:modId xmlns:p14="http://schemas.microsoft.com/office/powerpoint/2010/main" val="1022756857"/>
              </p:ext>
            </p:extLst>
          </p:nvPr>
        </p:nvGraphicFramePr>
        <p:xfrm>
          <a:off x="3349414" y="1100373"/>
          <a:ext cx="5486400" cy="4268968"/>
        </p:xfrm>
        <a:graphic>
          <a:graphicData uri="http://schemas.openxmlformats.org/drawingml/2006/table">
            <a:tbl>
              <a:tblPr firstRow="1" bandRow="1">
                <a:tableStyleId>{2D5ABB26-0587-4C30-8999-92F81FD0307C}</a:tableStyleId>
              </a:tblPr>
              <a:tblGrid>
                <a:gridCol w="2734572">
                  <a:extLst>
                    <a:ext uri="{9D8B030D-6E8A-4147-A177-3AD203B41FA5}">
                      <a16:colId xmlns:a16="http://schemas.microsoft.com/office/drawing/2014/main" val="3778837786"/>
                    </a:ext>
                  </a:extLst>
                </a:gridCol>
                <a:gridCol w="2751828">
                  <a:extLst>
                    <a:ext uri="{9D8B030D-6E8A-4147-A177-3AD203B41FA5}">
                      <a16:colId xmlns:a16="http://schemas.microsoft.com/office/drawing/2014/main" val="3834452914"/>
                    </a:ext>
                  </a:extLst>
                </a:gridCol>
              </a:tblGrid>
              <a:tr h="333435">
                <a:tc>
                  <a:txBody>
                    <a:bodyPr/>
                    <a:lstStyle/>
                    <a:p>
                      <a:r>
                        <a:rPr lang="en-US" sz="1600" b="1" noProof="0" dirty="0">
                          <a:solidFill>
                            <a:schemeClr val="tx1"/>
                          </a:solidFill>
                          <a:latin typeface="Arial" panose="020B0604020202020204" pitchFamily="34" charset="0"/>
                          <a:cs typeface="Arial" panose="020B0604020202020204" pitchFamily="34" charset="0"/>
                        </a:rPr>
                        <a:t>Win</a:t>
                      </a:r>
                      <a:r>
                        <a:rPr lang="en-US" sz="100" b="1" noProof="0" dirty="0">
                          <a:solidFill>
                            <a:schemeClr val="tx1"/>
                          </a:solidFill>
                          <a:latin typeface="Arial" panose="020B0604020202020204" pitchFamily="34" charset="0"/>
                          <a:cs typeface="Arial" panose="020B0604020202020204" pitchFamily="34" charset="0"/>
                        </a:rPr>
                        <a:t> </a:t>
                      </a:r>
                      <a:r>
                        <a:rPr lang="en-US" sz="1600" b="1" noProof="0" dirty="0">
                          <a:solidFill>
                            <a:schemeClr val="tx1"/>
                          </a:solidFill>
                          <a:latin typeface="Arial" panose="020B0604020202020204" pitchFamily="34" charset="0"/>
                          <a:cs typeface="Arial" panose="020B0604020202020204" pitchFamily="34" charset="0"/>
                        </a:rPr>
                        <a:t>32 call</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Native </a:t>
                      </a:r>
                      <a:r>
                        <a:rPr lang="en-US" sz="1600" b="1" spc="-200" baseline="0" noProof="0" dirty="0">
                          <a:solidFill>
                            <a:schemeClr val="tx1"/>
                          </a:solidFill>
                          <a:latin typeface="Arial" panose="020B0604020202020204" pitchFamily="34" charset="0"/>
                          <a:cs typeface="Arial" panose="020B0604020202020204" pitchFamily="34" charset="0"/>
                        </a:rPr>
                        <a:t>N </a:t>
                      </a:r>
                      <a:r>
                        <a:rPr lang="en-US" sz="1600" b="1" noProof="0" dirty="0">
                          <a:solidFill>
                            <a:schemeClr val="tx1"/>
                          </a:solidFill>
                          <a:latin typeface="Arial" panose="020B0604020202020204" pitchFamily="34" charset="0"/>
                          <a:cs typeface="Arial" panose="020B0604020202020204" pitchFamily="34" charset="0"/>
                        </a:rPr>
                        <a:t>T </a:t>
                      </a:r>
                      <a:r>
                        <a:rPr lang="en-US" sz="1600" b="1" spc="-200" baseline="0" noProof="0" dirty="0">
                          <a:solidFill>
                            <a:schemeClr val="tx1"/>
                          </a:solidFill>
                          <a:latin typeface="Arial" panose="020B0604020202020204" pitchFamily="34" charset="0"/>
                          <a:cs typeface="Arial" panose="020B0604020202020204" pitchFamily="34" charset="0"/>
                        </a:rPr>
                        <a:t>A P </a:t>
                      </a:r>
                      <a:r>
                        <a:rPr lang="en-US" sz="1600" b="1" noProof="0" dirty="0">
                          <a:solidFill>
                            <a:schemeClr val="tx1"/>
                          </a:solidFill>
                          <a:latin typeface="Arial" panose="020B0604020202020204" pitchFamily="34" charset="0"/>
                          <a:cs typeface="Arial" panose="020B0604020202020204" pitchFamily="34" charset="0"/>
                        </a:rPr>
                        <a:t>I 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Create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Create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Create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Thread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Create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Thread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Suspend</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Thread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Suspend</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Thread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224158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Create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Semaphore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Create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Semaphore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526175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Read</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Read</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35867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Delete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Set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Information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443989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Create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File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Mapping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Create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6560896"/>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Virtual</a:t>
                      </a:r>
                      <a:r>
                        <a:rPr lang="en-US" sz="100" noProof="0" dirty="0">
                          <a:solidFill>
                            <a:schemeClr val="tx1"/>
                          </a:solidFill>
                          <a:latin typeface="Arial" panose="020B0604020202020204" pitchFamily="34" charset="0"/>
                          <a:cs typeface="Arial" panose="020B0604020202020204" pitchFamily="34" charset="0"/>
                        </a:rPr>
                        <a:t> </a:t>
                      </a:r>
                      <a:r>
                        <a:rPr lang="en-US" sz="1600" noProof="0" dirty="0" err="1">
                          <a:solidFill>
                            <a:schemeClr val="tx1"/>
                          </a:solidFill>
                          <a:latin typeface="Arial" panose="020B0604020202020204" pitchFamily="34" charset="0"/>
                          <a:cs typeface="Arial" panose="020B0604020202020204" pitchFamily="34" charset="0"/>
                        </a:rPr>
                        <a:t>Alloc</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Allocate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Virtual</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Map</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View</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Of</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Map</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View</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Of</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Duplicate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Handle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Duplicate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214414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Close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Handle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Close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396382"/>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844684" y="5640995"/>
            <a:ext cx="8571924" cy="338153"/>
          </a:xfrm>
        </p:spPr>
        <p:txBody>
          <a:bodyPr wrap="square" lIns="0" tIns="18000" rIns="0" bIns="18000" anchor="ctr" anchorCtr="0">
            <a:spAutoFit/>
          </a:bodyPr>
          <a:lstStyle/>
          <a:p>
            <a:pPr marL="0" indent="0">
              <a:spcBef>
                <a:spcPts val="600"/>
              </a:spcBef>
              <a:buNone/>
            </a:pPr>
            <a:r>
              <a:rPr lang="en-US" sz="1800" dirty="0"/>
              <a:t>Figure 11.8 Examples of Win32 </a:t>
            </a:r>
            <a:r>
              <a:rPr lang="en-US" sz="1800" spc="-200" dirty="0"/>
              <a:t>A P </a:t>
            </a:r>
            <a:r>
              <a:rPr lang="en-US" sz="1800" dirty="0"/>
              <a:t>I calls and the native </a:t>
            </a:r>
            <a:r>
              <a:rPr lang="en-US" sz="1800" spc="-300" dirty="0"/>
              <a:t>N </a:t>
            </a:r>
            <a:r>
              <a:rPr lang="en-US" sz="1800" dirty="0"/>
              <a:t>T </a:t>
            </a:r>
            <a:r>
              <a:rPr lang="en-US" sz="1800" spc="-200" dirty="0"/>
              <a:t>A P </a:t>
            </a:r>
            <a:r>
              <a:rPr lang="en-US" sz="1800" dirty="0"/>
              <a:t>I calls that they wrap</a:t>
            </a:r>
          </a:p>
        </p:txBody>
      </p:sp>
    </p:spTree>
    <p:extLst>
      <p:ext uri="{BB962C8B-B14F-4D97-AF65-F5344CB8AC3E}">
        <p14:creationId xmlns:p14="http://schemas.microsoft.com/office/powerpoint/2010/main" val="162845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The Registry</a:t>
            </a:r>
          </a:p>
        </p:txBody>
      </p:sp>
      <p:graphicFrame>
        <p:nvGraphicFramePr>
          <p:cNvPr id="4" name="Table 3">
            <a:extLst>
              <a:ext uri="{FF2B5EF4-FFF2-40B4-BE49-F238E27FC236}">
                <a16:creationId xmlns:a16="http://schemas.microsoft.com/office/drawing/2014/main" id="{862BFC46-70E9-45BF-B877-B1AB8B48CB5E}"/>
              </a:ext>
            </a:extLst>
          </p:cNvPr>
          <p:cNvGraphicFramePr>
            <a:graphicFrameLocks noGrp="1"/>
          </p:cNvGraphicFramePr>
          <p:nvPr>
            <p:extLst>
              <p:ext uri="{D42A27DB-BD31-4B8C-83A1-F6EECF244321}">
                <p14:modId xmlns:p14="http://schemas.microsoft.com/office/powerpoint/2010/main" val="1204734609"/>
              </p:ext>
            </p:extLst>
          </p:nvPr>
        </p:nvGraphicFramePr>
        <p:xfrm>
          <a:off x="2097414" y="1416122"/>
          <a:ext cx="8028495" cy="3830653"/>
        </p:xfrm>
        <a:graphic>
          <a:graphicData uri="http://schemas.openxmlformats.org/drawingml/2006/table">
            <a:tbl>
              <a:tblPr firstRow="1" bandRow="1">
                <a:tableStyleId>{2D5ABB26-0587-4C30-8999-92F81FD0307C}</a:tableStyleId>
              </a:tblPr>
              <a:tblGrid>
                <a:gridCol w="1509623">
                  <a:extLst>
                    <a:ext uri="{9D8B030D-6E8A-4147-A177-3AD203B41FA5}">
                      <a16:colId xmlns:a16="http://schemas.microsoft.com/office/drawing/2014/main" val="3778837786"/>
                    </a:ext>
                  </a:extLst>
                </a:gridCol>
                <a:gridCol w="2475781">
                  <a:extLst>
                    <a:ext uri="{9D8B030D-6E8A-4147-A177-3AD203B41FA5}">
                      <a16:colId xmlns:a16="http://schemas.microsoft.com/office/drawing/2014/main" val="3696852304"/>
                    </a:ext>
                  </a:extLst>
                </a:gridCol>
                <a:gridCol w="4043091">
                  <a:extLst>
                    <a:ext uri="{9D8B030D-6E8A-4147-A177-3AD203B41FA5}">
                      <a16:colId xmlns:a16="http://schemas.microsoft.com/office/drawing/2014/main" val="3834452914"/>
                    </a:ext>
                  </a:extLst>
                </a:gridCol>
              </a:tblGrid>
              <a:tr h="345773">
                <a:tc>
                  <a:txBody>
                    <a:bodyPr/>
                    <a:lstStyle/>
                    <a:p>
                      <a:pPr marR="0" algn="l" rtl="0">
                        <a:lnSpc>
                          <a:spcPct val="100000"/>
                        </a:lnSpc>
                        <a:spcBef>
                          <a:spcPts val="0"/>
                        </a:spcBef>
                        <a:spcAft>
                          <a:spcPts val="0"/>
                        </a:spcAft>
                        <a:buNone/>
                      </a:pPr>
                      <a:r>
                        <a:rPr lang="en-US" sz="1400" b="1" i="0" u="none" strike="noStrike" cap="none" noProof="0" dirty="0">
                          <a:solidFill>
                            <a:schemeClr val="tx1"/>
                          </a:solidFill>
                          <a:latin typeface="Arial" panose="020B0604020202020204" pitchFamily="34" charset="0"/>
                          <a:ea typeface="+mn-ea"/>
                          <a:cs typeface="Arial" panose="020B0604020202020204" pitchFamily="34" charset="0"/>
                          <a:sym typeface="Arial"/>
                        </a:rPr>
                        <a:t>Hive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noProof="0" dirty="0">
                          <a:solidFill>
                            <a:schemeClr val="tx1"/>
                          </a:solidFill>
                          <a:latin typeface="Arial" panose="020B0604020202020204" pitchFamily="34" charset="0"/>
                          <a:cs typeface="Arial" panose="020B0604020202020204" pitchFamily="34" charset="0"/>
                        </a:rPr>
                        <a:t>Mounted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noProof="0" dirty="0">
                          <a:solidFill>
                            <a:schemeClr val="tx1"/>
                          </a:solidFill>
                          <a:latin typeface="Arial" panose="020B0604020202020204" pitchFamily="34" charset="0"/>
                          <a:cs typeface="Arial" panose="020B0604020202020204" pitchFamily="34" charset="0"/>
                        </a:rPr>
                        <a:t>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70840">
                <a:tc>
                  <a:txBody>
                    <a:bodyPr/>
                    <a:lstStyle/>
                    <a:p>
                      <a:r>
                        <a:rPr lang="en-US" sz="1400" noProof="0" dirty="0">
                          <a:solidFill>
                            <a:schemeClr val="tx1"/>
                          </a:solidFill>
                          <a:latin typeface="Arial" panose="020B0604020202020204" pitchFamily="34" charset="0"/>
                          <a:cs typeface="Arial" panose="020B0604020202020204" pitchFamily="34" charset="0"/>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K</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L</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M\SYSTEM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O</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S configuration information, used by kernel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70840">
                <a:tc>
                  <a:txBody>
                    <a:bodyPr/>
                    <a:lstStyle/>
                    <a:p>
                      <a:r>
                        <a:rPr lang="en-US" sz="1400" noProof="0" dirty="0">
                          <a:solidFill>
                            <a:schemeClr val="tx1"/>
                          </a:solidFill>
                          <a:latin typeface="Arial" panose="020B0604020202020204" pitchFamily="34" charset="0"/>
                          <a:cs typeface="Arial" panose="020B0604020202020204" pitchFamily="34" charset="0"/>
                        </a:rPr>
                        <a:t>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K</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L</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M\HARDWARE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In-memory hive recording hardware detected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70840">
                <a:tc>
                  <a:txBody>
                    <a:bodyPr/>
                    <a:lstStyle/>
                    <a:p>
                      <a:r>
                        <a:rPr lang="en-US" sz="1400" spc="-200" baseline="0" noProof="0" dirty="0">
                          <a:solidFill>
                            <a:schemeClr val="tx1"/>
                          </a:solidFill>
                          <a:latin typeface="Arial" panose="020B0604020202020204" pitchFamily="34" charset="0"/>
                          <a:cs typeface="Arial" panose="020B0604020202020204" pitchFamily="34" charset="0"/>
                        </a:rPr>
                        <a:t>B C </a:t>
                      </a:r>
                      <a:r>
                        <a:rPr lang="en-US" sz="14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K</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L</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M\</a:t>
                      </a:r>
                      <a:r>
                        <a:rPr lang="en-US" sz="1400" spc="-200" baseline="0" noProof="0" dirty="0">
                          <a:solidFill>
                            <a:schemeClr val="tx1"/>
                          </a:solidFill>
                          <a:latin typeface="Arial" panose="020B0604020202020204" pitchFamily="34" charset="0"/>
                          <a:cs typeface="Arial" panose="020B0604020202020204" pitchFamily="34" charset="0"/>
                        </a:rPr>
                        <a:t>B C </a:t>
                      </a:r>
                      <a:r>
                        <a:rPr lang="en-US" sz="14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Boot Configuration Database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70840">
                <a:tc>
                  <a:txBody>
                    <a:bodyPr/>
                    <a:lstStyle/>
                    <a:p>
                      <a:r>
                        <a:rPr lang="en-US" sz="1400" spc="-200" baseline="0" noProof="0" dirty="0">
                          <a:solidFill>
                            <a:schemeClr val="tx1"/>
                          </a:solidFill>
                          <a:latin typeface="Arial" panose="020B0604020202020204" pitchFamily="34" charset="0"/>
                          <a:cs typeface="Arial" panose="020B0604020202020204" pitchFamily="34" charset="0"/>
                        </a:rPr>
                        <a:t>S A </a:t>
                      </a:r>
                      <a:r>
                        <a:rPr lang="en-US" sz="1400" noProof="0" dirty="0">
                          <a:solidFill>
                            <a:schemeClr val="tx1"/>
                          </a:solidFill>
                          <a:latin typeface="Arial" panose="020B0604020202020204" pitchFamily="34" charset="0"/>
                          <a:cs typeface="Arial" panose="020B0604020202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K</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L</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M\SAM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Local user account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r h="370840">
                <a:tc>
                  <a:txBody>
                    <a:bodyPr/>
                    <a:lstStyle/>
                    <a:p>
                      <a:r>
                        <a:rPr lang="en-US" sz="1400" noProof="0" dirty="0">
                          <a:solidFill>
                            <a:schemeClr val="tx1"/>
                          </a:solidFill>
                          <a:latin typeface="Arial" panose="020B0604020202020204" pitchFamily="34" charset="0"/>
                          <a:cs typeface="Arial" panose="020B0604020202020204" pitchFamily="34" charset="0"/>
                        </a:rPr>
                        <a:t>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K</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L</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M\SECURITY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l</a:t>
                      </a:r>
                      <a:r>
                        <a:rPr lang="en-US" sz="100" noProof="0" dirty="0">
                          <a:solidFill>
                            <a:schemeClr val="tx1"/>
                          </a:solidFill>
                          <a:latin typeface="Arial" panose="020B0604020202020204" pitchFamily="34" charset="0"/>
                          <a:cs typeface="Arial" panose="020B0604020202020204" pitchFamily="34" charset="0"/>
                        </a:rPr>
                        <a:t> </a:t>
                      </a:r>
                      <a:r>
                        <a:rPr lang="en-US" sz="1400" noProof="0" dirty="0" err="1">
                          <a:solidFill>
                            <a:schemeClr val="tx1"/>
                          </a:solidFill>
                          <a:latin typeface="Arial" panose="020B0604020202020204" pitchFamily="34" charset="0"/>
                          <a:cs typeface="Arial" panose="020B0604020202020204" pitchFamily="34" charset="0"/>
                        </a:rPr>
                        <a:t>sass’</a:t>
                      </a:r>
                      <a:r>
                        <a:rPr lang="en-US" sz="1400" noProof="0" dirty="0">
                          <a:solidFill>
                            <a:schemeClr val="tx1"/>
                          </a:solidFill>
                          <a:latin typeface="Arial" panose="020B0604020202020204" pitchFamily="34" charset="0"/>
                          <a:cs typeface="Arial" panose="020B0604020202020204" pitchFamily="34" charset="0"/>
                        </a:rPr>
                        <a:t> account and other security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9900292"/>
                  </a:ext>
                </a:extLst>
              </a:tr>
              <a:tr h="370840">
                <a:tc>
                  <a:txBody>
                    <a:bodyPr/>
                    <a:lstStyle/>
                    <a:p>
                      <a:r>
                        <a:rPr lang="en-US" sz="1400" noProof="0" dirty="0">
                          <a:solidFill>
                            <a:schemeClr val="tx1"/>
                          </a:solidFill>
                          <a:latin typeface="Arial" panose="020B0604020202020204" pitchFamily="34" charset="0"/>
                          <a:cs typeface="Arial" panose="020B0604020202020204" pitchFamily="34" charset="0"/>
                        </a:rPr>
                        <a:t>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KEY USERS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Default hive for new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4967195"/>
                  </a:ext>
                </a:extLst>
              </a:tr>
              <a:tr h="370840">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USER.DAT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KEY USERS \&lt;user id&gt;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User-specific hive, kept in home directory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4084627"/>
                  </a:ext>
                </a:extLst>
              </a:tr>
              <a:tr h="370840">
                <a:tc>
                  <a:txBody>
                    <a:bodyPr/>
                    <a:lstStyle/>
                    <a:p>
                      <a:r>
                        <a:rPr lang="en-US" sz="1400" noProof="0" dirty="0">
                          <a:solidFill>
                            <a:schemeClr val="tx1"/>
                          </a:solidFill>
                          <a:latin typeface="Arial" panose="020B0604020202020204" pitchFamily="34" charset="0"/>
                          <a:cs typeface="Arial" panose="020B0604020202020204" pitchFamily="34" charset="0"/>
                        </a:rPr>
                        <a:t>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K</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L</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M\SOFTWARE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Application classes registered by </a:t>
                      </a:r>
                      <a:r>
                        <a:rPr lang="en-US" sz="1400" spc="0" baseline="0" noProof="0" dirty="0">
                          <a:solidFill>
                            <a:schemeClr val="tx1"/>
                          </a:solidFill>
                          <a:latin typeface="Arial" panose="020B0604020202020204" pitchFamily="34" charset="0"/>
                          <a:cs typeface="Arial" panose="020B0604020202020204" pitchFamily="34" charset="0"/>
                        </a:rPr>
                        <a:t>CO</a:t>
                      </a:r>
                      <a:r>
                        <a:rPr lang="en-US" sz="1400" spc="0" noProof="0" dirty="0">
                          <a:solidFill>
                            <a:schemeClr val="tx1"/>
                          </a:solidFill>
                          <a:latin typeface="Arial" panose="020B0604020202020204" pitchFamily="34" charset="0"/>
                          <a:cs typeface="Arial" panose="020B0604020202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5471511"/>
                  </a:ext>
                </a:extLst>
              </a:tr>
              <a:tr h="370840">
                <a:tc>
                  <a:txBody>
                    <a:bodyPr/>
                    <a:lstStyle/>
                    <a:p>
                      <a:r>
                        <a:rPr lang="en-US" sz="1400" noProof="0" dirty="0">
                          <a:solidFill>
                            <a:schemeClr val="tx1"/>
                          </a:solidFill>
                          <a:latin typeface="Arial" panose="020B0604020202020204" pitchFamily="34" charset="0"/>
                          <a:cs typeface="Arial" panose="020B0604020202020204" pitchFamily="34" charset="0"/>
                        </a:rPr>
                        <a:t>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K</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L</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M\COMPONENTS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Manifests and dependencies for system. 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8201899"/>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626057" y="5663911"/>
            <a:ext cx="9009178" cy="313350"/>
          </a:xfrm>
        </p:spPr>
        <p:txBody>
          <a:bodyPr wrap="square" lIns="0" tIns="18000" rIns="0" bIns="18000" anchor="ctr" anchorCtr="0">
            <a:spAutoFit/>
          </a:bodyPr>
          <a:lstStyle/>
          <a:p>
            <a:pPr marL="0" indent="0">
              <a:spcBef>
                <a:spcPts val="600"/>
              </a:spcBef>
              <a:buNone/>
            </a:pPr>
            <a:r>
              <a:rPr lang="en-US" sz="1800" dirty="0"/>
              <a:t>Figure 11.9 The registry hives in Windows. </a:t>
            </a:r>
            <a:r>
              <a:rPr lang="en-US" sz="1800" spc="-200" dirty="0"/>
              <a:t>H K L </a:t>
            </a:r>
            <a:r>
              <a:rPr lang="en-US" sz="1800" dirty="0"/>
              <a:t>M is short for H</a:t>
            </a:r>
            <a:r>
              <a:rPr lang="en-US" sz="100" dirty="0"/>
              <a:t> </a:t>
            </a:r>
            <a:r>
              <a:rPr lang="en-US" sz="1800" dirty="0"/>
              <a:t>KEY_LOCAL_MACHINE.</a:t>
            </a:r>
          </a:p>
        </p:txBody>
      </p:sp>
    </p:spTree>
    <p:extLst>
      <p:ext uri="{BB962C8B-B14F-4D97-AF65-F5344CB8AC3E}">
        <p14:creationId xmlns:p14="http://schemas.microsoft.com/office/powerpoint/2010/main" val="149911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Win</a:t>
            </a:r>
            <a:r>
              <a:rPr lang="en-US" sz="100" dirty="0"/>
              <a:t> </a:t>
            </a:r>
            <a:r>
              <a:rPr lang="en-US" sz="3400" dirty="0"/>
              <a:t>32 Calls That Use the Registry</a:t>
            </a:r>
          </a:p>
        </p:txBody>
      </p:sp>
      <p:graphicFrame>
        <p:nvGraphicFramePr>
          <p:cNvPr id="4" name="Table 3">
            <a:extLst>
              <a:ext uri="{FF2B5EF4-FFF2-40B4-BE49-F238E27FC236}">
                <a16:creationId xmlns:a16="http://schemas.microsoft.com/office/drawing/2014/main" id="{779F0AFB-DEB0-480B-99CA-F7FD80D59BDD}"/>
              </a:ext>
            </a:extLst>
          </p:cNvPr>
          <p:cNvGraphicFramePr>
            <a:graphicFrameLocks noGrp="1"/>
          </p:cNvGraphicFramePr>
          <p:nvPr>
            <p:extLst>
              <p:ext uri="{D42A27DB-BD31-4B8C-83A1-F6EECF244321}">
                <p14:modId xmlns:p14="http://schemas.microsoft.com/office/powerpoint/2010/main" val="2529297983"/>
              </p:ext>
            </p:extLst>
          </p:nvPr>
        </p:nvGraphicFramePr>
        <p:xfrm>
          <a:off x="2101973" y="2009503"/>
          <a:ext cx="7996687" cy="2838536"/>
        </p:xfrm>
        <a:graphic>
          <a:graphicData uri="http://schemas.openxmlformats.org/drawingml/2006/table">
            <a:tbl>
              <a:tblPr firstRow="1" bandRow="1">
                <a:tableStyleId>{2D5ABB26-0587-4C30-8999-92F81FD0307C}</a:tableStyleId>
              </a:tblPr>
              <a:tblGrid>
                <a:gridCol w="2129753">
                  <a:extLst>
                    <a:ext uri="{9D8B030D-6E8A-4147-A177-3AD203B41FA5}">
                      <a16:colId xmlns:a16="http://schemas.microsoft.com/office/drawing/2014/main" val="3778837786"/>
                    </a:ext>
                  </a:extLst>
                </a:gridCol>
                <a:gridCol w="5866934">
                  <a:extLst>
                    <a:ext uri="{9D8B030D-6E8A-4147-A177-3AD203B41FA5}">
                      <a16:colId xmlns:a16="http://schemas.microsoft.com/office/drawing/2014/main" val="3834452914"/>
                    </a:ext>
                  </a:extLst>
                </a:gridCol>
              </a:tblGrid>
              <a:tr h="333435">
                <a:tc>
                  <a:txBody>
                    <a:bodyPr/>
                    <a:lstStyle/>
                    <a:p>
                      <a:r>
                        <a:rPr lang="en-US" sz="1600" b="1" noProof="0" dirty="0">
                          <a:solidFill>
                            <a:schemeClr val="tx1"/>
                          </a:solidFill>
                          <a:latin typeface="Arial" panose="020B0604020202020204" pitchFamily="34" charset="0"/>
                          <a:cs typeface="Arial" panose="020B0604020202020204" pitchFamily="34" charset="0"/>
                        </a:rPr>
                        <a:t>Win32 API function</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Reg</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Create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Key</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Create a new registry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Reg</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Delete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Delete a registry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Reg</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Open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Key</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Open a key to get a handle to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224158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Reg</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Enum</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Key</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Enumerate the subkeys subordinate to the key of the handle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526175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Reg</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Query</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Value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Look up the data for a value within a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35867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Reg</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Set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Value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Modifies data for a value within a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443989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Reg</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Flush</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Persist any modifications on the given key to disk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6560896"/>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821678" y="5281724"/>
            <a:ext cx="6617936" cy="313350"/>
          </a:xfrm>
        </p:spPr>
        <p:txBody>
          <a:bodyPr wrap="square" lIns="0" tIns="18000" rIns="0" bIns="18000" anchor="ctr" anchorCtr="0">
            <a:spAutoFit/>
          </a:bodyPr>
          <a:lstStyle/>
          <a:p>
            <a:pPr marL="0" indent="0">
              <a:spcBef>
                <a:spcPts val="600"/>
              </a:spcBef>
              <a:buNone/>
            </a:pPr>
            <a:r>
              <a:rPr lang="en-US" sz="1800" dirty="0"/>
              <a:t>Figure 11.10 Some of the Win</a:t>
            </a:r>
            <a:r>
              <a:rPr lang="en-US" sz="100" dirty="0"/>
              <a:t> </a:t>
            </a:r>
            <a:r>
              <a:rPr lang="en-US" sz="1800" dirty="0"/>
              <a:t>32 </a:t>
            </a:r>
            <a:r>
              <a:rPr lang="en-US" sz="1800" spc="-200" dirty="0"/>
              <a:t>A P </a:t>
            </a:r>
            <a:r>
              <a:rPr lang="en-US" sz="1800" dirty="0"/>
              <a:t>I calls for using the registry.</a:t>
            </a:r>
          </a:p>
        </p:txBody>
      </p:sp>
    </p:spTree>
    <p:extLst>
      <p:ext uri="{BB962C8B-B14F-4D97-AF65-F5344CB8AC3E}">
        <p14:creationId xmlns:p14="http://schemas.microsoft.com/office/powerpoint/2010/main" val="2615204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Windows System Structure</a:t>
            </a:r>
          </a:p>
        </p:txBody>
      </p:sp>
      <p:pic>
        <p:nvPicPr>
          <p:cNvPr id="4" name="Picture 3" descr="The figure illustrates the windows kernel-mode organization.&#10;Long description is available in notes, press F6">
            <a:extLst>
              <a:ext uri="{FF2B5EF4-FFF2-40B4-BE49-F238E27FC236}">
                <a16:creationId xmlns:a16="http://schemas.microsoft.com/office/drawing/2014/main" id="{CFED1F1A-72C4-4646-96AC-B95274758DB6}"/>
              </a:ext>
            </a:extLst>
          </p:cNvPr>
          <p:cNvPicPr>
            <a:picLocks noChangeAspect="1"/>
          </p:cNvPicPr>
          <p:nvPr/>
        </p:nvPicPr>
        <p:blipFill>
          <a:blip r:embed="rId3"/>
          <a:stretch>
            <a:fillRect/>
          </a:stretch>
        </p:blipFill>
        <p:spPr>
          <a:xfrm>
            <a:off x="2328473" y="1320301"/>
            <a:ext cx="7535061" cy="406942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626302" y="5826244"/>
            <a:ext cx="5008689" cy="313350"/>
          </a:xfrm>
        </p:spPr>
        <p:txBody>
          <a:bodyPr wrap="square" lIns="0" tIns="18000" rIns="0" bIns="18000" anchor="ctr" anchorCtr="0">
            <a:spAutoFit/>
          </a:bodyPr>
          <a:lstStyle/>
          <a:p>
            <a:pPr marL="0" indent="0">
              <a:spcBef>
                <a:spcPts val="600"/>
              </a:spcBef>
              <a:buNone/>
            </a:pPr>
            <a:r>
              <a:rPr lang="en-US" sz="1800" dirty="0"/>
              <a:t>Figure 11.11 Windows kernel-mode organization.</a:t>
            </a:r>
          </a:p>
        </p:txBody>
      </p:sp>
    </p:spTree>
    <p:extLst>
      <p:ext uri="{BB962C8B-B14F-4D97-AF65-F5344CB8AC3E}">
        <p14:creationId xmlns:p14="http://schemas.microsoft.com/office/powerpoint/2010/main" val="39151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47743"/>
            <a:ext cx="11072811" cy="559572"/>
          </a:xfrm>
        </p:spPr>
        <p:txBody>
          <a:bodyPr wrap="square" lIns="0" tIns="18000" rIns="0" bIns="18000" anchor="ctr" anchorCtr="0">
            <a:spAutoFit/>
          </a:bodyPr>
          <a:lstStyle/>
          <a:p>
            <a:r>
              <a:rPr lang="en-US" sz="3400" dirty="0"/>
              <a:t>The Hardware Abstraction Layer (HAL)</a:t>
            </a:r>
          </a:p>
        </p:txBody>
      </p:sp>
      <p:pic>
        <p:nvPicPr>
          <p:cNvPr id="4" name="Picture 3" descr="The figure illustrates some of the hardware functions the H A L manages.&#10;Long description is available in notes, press F6">
            <a:extLst>
              <a:ext uri="{FF2B5EF4-FFF2-40B4-BE49-F238E27FC236}">
                <a16:creationId xmlns:a16="http://schemas.microsoft.com/office/drawing/2014/main" id="{C577892B-F674-45DD-8267-D35D42B2949E}"/>
              </a:ext>
            </a:extLst>
          </p:cNvPr>
          <p:cNvPicPr>
            <a:picLocks noChangeAspect="1"/>
          </p:cNvPicPr>
          <p:nvPr/>
        </p:nvPicPr>
        <p:blipFill>
          <a:blip r:embed="rId3"/>
          <a:stretch>
            <a:fillRect/>
          </a:stretch>
        </p:blipFill>
        <p:spPr>
          <a:xfrm>
            <a:off x="2115531" y="1596257"/>
            <a:ext cx="7960945" cy="322840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821678" y="5752775"/>
            <a:ext cx="6617936" cy="313350"/>
          </a:xfrm>
        </p:spPr>
        <p:txBody>
          <a:bodyPr wrap="square" lIns="0" tIns="18000" rIns="0" bIns="18000" anchor="ctr" anchorCtr="0">
            <a:spAutoFit/>
          </a:bodyPr>
          <a:lstStyle/>
          <a:p>
            <a:pPr marL="0" indent="0">
              <a:spcBef>
                <a:spcPts val="600"/>
              </a:spcBef>
              <a:buNone/>
            </a:pPr>
            <a:r>
              <a:rPr lang="en-US" sz="1800" dirty="0"/>
              <a:t>Figure 11.12 Some of the hardware functions the </a:t>
            </a:r>
            <a:r>
              <a:rPr lang="en-US" sz="1800" spc="-200" dirty="0"/>
              <a:t>H A </a:t>
            </a:r>
            <a:r>
              <a:rPr lang="en-US" sz="1800" dirty="0"/>
              <a:t>L manages.</a:t>
            </a:r>
          </a:p>
        </p:txBody>
      </p:sp>
    </p:spTree>
    <p:extLst>
      <p:ext uri="{BB962C8B-B14F-4D97-AF65-F5344CB8AC3E}">
        <p14:creationId xmlns:p14="http://schemas.microsoft.com/office/powerpoint/2010/main" val="1421641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Dispatcher Objects</a:t>
            </a:r>
          </a:p>
        </p:txBody>
      </p:sp>
      <p:pic>
        <p:nvPicPr>
          <p:cNvPr id="4" name="Picture 3" descr="The figure illustrates the dispatcher header data structure embedded in many executive objects.&#10;Long description is available in notes, press F6">
            <a:extLst>
              <a:ext uri="{FF2B5EF4-FFF2-40B4-BE49-F238E27FC236}">
                <a16:creationId xmlns:a16="http://schemas.microsoft.com/office/drawing/2014/main" id="{C1D7E721-5BE2-4E24-BF12-607CAD955C4F}"/>
              </a:ext>
            </a:extLst>
          </p:cNvPr>
          <p:cNvPicPr>
            <a:picLocks noChangeAspect="1"/>
          </p:cNvPicPr>
          <p:nvPr/>
        </p:nvPicPr>
        <p:blipFill>
          <a:blip r:embed="rId3"/>
          <a:stretch>
            <a:fillRect/>
          </a:stretch>
        </p:blipFill>
        <p:spPr>
          <a:xfrm>
            <a:off x="2058878" y="1882965"/>
            <a:ext cx="8074244" cy="191364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801825" y="5378699"/>
            <a:ext cx="8657643" cy="313350"/>
          </a:xfrm>
        </p:spPr>
        <p:txBody>
          <a:bodyPr wrap="square" lIns="0" tIns="18000" rIns="0" bIns="18000" anchor="ctr" anchorCtr="0">
            <a:spAutoFit/>
          </a:bodyPr>
          <a:lstStyle/>
          <a:p>
            <a:pPr marL="0" indent="0">
              <a:spcBef>
                <a:spcPts val="600"/>
              </a:spcBef>
              <a:buNone/>
            </a:pPr>
            <a:r>
              <a:rPr lang="en-US" sz="1800" dirty="0"/>
              <a:t>Figure 11.13 </a:t>
            </a:r>
            <a:r>
              <a:rPr lang="en-US" sz="1800" dirty="0" err="1"/>
              <a:t>Dispatcher_header</a:t>
            </a:r>
            <a:r>
              <a:rPr lang="en-US" sz="1800" dirty="0"/>
              <a:t> data structure embedded in many executive objects.</a:t>
            </a:r>
          </a:p>
        </p:txBody>
      </p:sp>
    </p:spTree>
    <p:extLst>
      <p:ext uri="{BB962C8B-B14F-4D97-AF65-F5344CB8AC3E}">
        <p14:creationId xmlns:p14="http://schemas.microsoft.com/office/powerpoint/2010/main" val="2494019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Device Stacks</a:t>
            </a:r>
          </a:p>
        </p:txBody>
      </p:sp>
      <p:pic>
        <p:nvPicPr>
          <p:cNvPr id="4" name="Picture 3" descr="The figure illustrates a simplified depiction of device stacks for two N T F S file volumes.&#10;Long description is available in notes, press F6">
            <a:extLst>
              <a:ext uri="{FF2B5EF4-FFF2-40B4-BE49-F238E27FC236}">
                <a16:creationId xmlns:a16="http://schemas.microsoft.com/office/drawing/2014/main" id="{E28D5E9F-0642-42ED-8CF1-936607D8149A}"/>
              </a:ext>
            </a:extLst>
          </p:cNvPr>
          <p:cNvPicPr>
            <a:picLocks noChangeAspect="1"/>
          </p:cNvPicPr>
          <p:nvPr/>
        </p:nvPicPr>
        <p:blipFill>
          <a:blip r:embed="rId3"/>
          <a:stretch>
            <a:fillRect/>
          </a:stretch>
        </p:blipFill>
        <p:spPr>
          <a:xfrm>
            <a:off x="3531606" y="1050989"/>
            <a:ext cx="5128788" cy="410303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172632" y="5661011"/>
            <a:ext cx="7916028" cy="313350"/>
          </a:xfrm>
        </p:spPr>
        <p:txBody>
          <a:bodyPr wrap="square" lIns="0" tIns="18000" rIns="0" bIns="18000" anchor="ctr" anchorCtr="0">
            <a:spAutoFit/>
          </a:bodyPr>
          <a:lstStyle/>
          <a:p>
            <a:pPr marL="0" indent="0">
              <a:spcBef>
                <a:spcPts val="600"/>
              </a:spcBef>
              <a:buNone/>
            </a:pPr>
            <a:r>
              <a:rPr lang="en-US" sz="1800" dirty="0"/>
              <a:t>Figure 11.14 Simplified depiction of device stacks for two </a:t>
            </a:r>
            <a:r>
              <a:rPr lang="en-US" sz="1800" spc="-200" dirty="0"/>
              <a:t>N T F </a:t>
            </a:r>
            <a:r>
              <a:rPr lang="en-US" sz="1800" dirty="0"/>
              <a:t>S file volumes.</a:t>
            </a:r>
          </a:p>
        </p:txBody>
      </p:sp>
    </p:spTree>
    <p:extLst>
      <p:ext uri="{BB962C8B-B14F-4D97-AF65-F5344CB8AC3E}">
        <p14:creationId xmlns:p14="http://schemas.microsoft.com/office/powerpoint/2010/main" val="1760537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Executive objects</a:t>
            </a:r>
          </a:p>
        </p:txBody>
      </p:sp>
      <p:pic>
        <p:nvPicPr>
          <p:cNvPr id="4" name="Picture 3" descr="The figure illustrates the structure of an executive object managed by the object manager.&#10;Long description is available in notes, press F6">
            <a:extLst>
              <a:ext uri="{FF2B5EF4-FFF2-40B4-BE49-F238E27FC236}">
                <a16:creationId xmlns:a16="http://schemas.microsoft.com/office/drawing/2014/main" id="{A8E9D9EE-8CDE-479F-B181-0AAC4349891E}"/>
              </a:ext>
            </a:extLst>
          </p:cNvPr>
          <p:cNvPicPr>
            <a:picLocks noChangeAspect="1"/>
          </p:cNvPicPr>
          <p:nvPr/>
        </p:nvPicPr>
        <p:blipFill>
          <a:blip r:embed="rId3"/>
          <a:stretch>
            <a:fillRect/>
          </a:stretch>
        </p:blipFill>
        <p:spPr>
          <a:xfrm>
            <a:off x="2513165" y="1116970"/>
            <a:ext cx="7165671" cy="4019158"/>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133052" y="5669664"/>
            <a:ext cx="7995188" cy="313350"/>
          </a:xfrm>
        </p:spPr>
        <p:txBody>
          <a:bodyPr wrap="square" lIns="0" tIns="18000" rIns="0" bIns="18000" anchor="ctr" anchorCtr="0">
            <a:spAutoFit/>
          </a:bodyPr>
          <a:lstStyle/>
          <a:p>
            <a:pPr marL="0" indent="0">
              <a:spcBef>
                <a:spcPts val="600"/>
              </a:spcBef>
              <a:buNone/>
            </a:pPr>
            <a:r>
              <a:rPr lang="en-US" sz="1800" dirty="0"/>
              <a:t>Figure 11.15 Structure of an executive object managed by the object manager.</a:t>
            </a:r>
          </a:p>
        </p:txBody>
      </p:sp>
    </p:spTree>
    <p:extLst>
      <p:ext uri="{BB962C8B-B14F-4D97-AF65-F5344CB8AC3E}">
        <p14:creationId xmlns:p14="http://schemas.microsoft.com/office/powerpoint/2010/main" val="3268596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Handles </a:t>
            </a:r>
            <a:r>
              <a:rPr lang="en-US" sz="2600" dirty="0"/>
              <a:t>(1 of 2)</a:t>
            </a:r>
          </a:p>
        </p:txBody>
      </p:sp>
      <p:pic>
        <p:nvPicPr>
          <p:cNvPr id="4" name="Picture 3" descr="The figure illustrates the handle table data structures for a minimal table using a single page for up to 512 handles.&#10;Long description is available in notes, press F6">
            <a:extLst>
              <a:ext uri="{FF2B5EF4-FFF2-40B4-BE49-F238E27FC236}">
                <a16:creationId xmlns:a16="http://schemas.microsoft.com/office/drawing/2014/main" id="{E6C4B3FF-23CC-4FE7-A3EF-1B421C6F5A8F}"/>
              </a:ext>
            </a:extLst>
          </p:cNvPr>
          <p:cNvPicPr>
            <a:picLocks noChangeAspect="1"/>
          </p:cNvPicPr>
          <p:nvPr/>
        </p:nvPicPr>
        <p:blipFill>
          <a:blip r:embed="rId3"/>
          <a:stretch>
            <a:fillRect/>
          </a:stretch>
        </p:blipFill>
        <p:spPr>
          <a:xfrm>
            <a:off x="2447157" y="1072173"/>
            <a:ext cx="7297693" cy="408522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011921" y="5669645"/>
            <a:ext cx="8237450" cy="313350"/>
          </a:xfrm>
        </p:spPr>
        <p:txBody>
          <a:bodyPr wrap="square" lIns="0" tIns="18000" rIns="0" bIns="18000" anchor="ctr" anchorCtr="0">
            <a:spAutoFit/>
          </a:bodyPr>
          <a:lstStyle/>
          <a:p>
            <a:pPr marL="0" indent="0">
              <a:spcBef>
                <a:spcPts val="600"/>
              </a:spcBef>
              <a:buNone/>
            </a:pPr>
            <a:r>
              <a:rPr lang="en-US" sz="1800" dirty="0"/>
              <a:t>Figure 11.16 Handle table data structures </a:t>
            </a:r>
            <a:r>
              <a:rPr lang="en-US" sz="1800" dirty="0" err="1"/>
              <a:t>foRAMinimal</a:t>
            </a:r>
            <a:r>
              <a:rPr lang="en-US" sz="1800" dirty="0"/>
              <a:t> table using a single page.</a:t>
            </a:r>
          </a:p>
        </p:txBody>
      </p:sp>
    </p:spTree>
    <p:extLst>
      <p:ext uri="{BB962C8B-B14F-4D97-AF65-F5344CB8AC3E}">
        <p14:creationId xmlns:p14="http://schemas.microsoft.com/office/powerpoint/2010/main" val="2336565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Handles </a:t>
            </a:r>
            <a:r>
              <a:rPr lang="en-US" sz="2600" dirty="0"/>
              <a:t>(2 of 2)</a:t>
            </a:r>
          </a:p>
        </p:txBody>
      </p:sp>
      <p:pic>
        <p:nvPicPr>
          <p:cNvPr id="4" name="Picture 3" descr="The figure illustrates the handle-table data structures for a maximal table of up to 16 million handles.&#10;Long description is available in notes, press F6">
            <a:extLst>
              <a:ext uri="{FF2B5EF4-FFF2-40B4-BE49-F238E27FC236}">
                <a16:creationId xmlns:a16="http://schemas.microsoft.com/office/drawing/2014/main" id="{C6070001-AAB7-43D2-B60A-3CAC3CF291E6}"/>
              </a:ext>
            </a:extLst>
          </p:cNvPr>
          <p:cNvPicPr>
            <a:picLocks noChangeAspect="1"/>
          </p:cNvPicPr>
          <p:nvPr/>
        </p:nvPicPr>
        <p:blipFill>
          <a:blip r:embed="rId3"/>
          <a:stretch>
            <a:fillRect/>
          </a:stretch>
        </p:blipFill>
        <p:spPr>
          <a:xfrm>
            <a:off x="2297572" y="1267350"/>
            <a:ext cx="7596863" cy="364103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887120" y="5669644"/>
            <a:ext cx="8487053" cy="313350"/>
          </a:xfrm>
        </p:spPr>
        <p:txBody>
          <a:bodyPr wrap="square" lIns="0" tIns="18000" rIns="0" bIns="18000" anchor="ctr" anchorCtr="0">
            <a:spAutoFit/>
          </a:bodyPr>
          <a:lstStyle/>
          <a:p>
            <a:pPr marL="0" indent="0">
              <a:spcBef>
                <a:spcPts val="600"/>
              </a:spcBef>
              <a:buNone/>
            </a:pPr>
            <a:r>
              <a:rPr lang="en-US" sz="1800" dirty="0"/>
              <a:t>Figure 11.17 Handle table structures </a:t>
            </a:r>
            <a:r>
              <a:rPr lang="en-US" sz="1800" dirty="0" err="1"/>
              <a:t>foRAMaximal</a:t>
            </a:r>
            <a:r>
              <a:rPr lang="en-US" sz="1800" dirty="0"/>
              <a:t> table of up to 16 million handles.</a:t>
            </a:r>
          </a:p>
        </p:txBody>
      </p:sp>
    </p:spTree>
    <p:extLst>
      <p:ext uri="{BB962C8B-B14F-4D97-AF65-F5344CB8AC3E}">
        <p14:creationId xmlns:p14="http://schemas.microsoft.com/office/powerpoint/2010/main" val="1505317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649" y="247747"/>
            <a:ext cx="11072601" cy="559572"/>
          </a:xfrm>
        </p:spPr>
        <p:txBody>
          <a:bodyPr wrap="square" lIns="0" tIns="18000" rIns="0" bIns="18000" anchor="ctr" anchorCtr="0">
            <a:spAutoFit/>
          </a:bodyPr>
          <a:lstStyle/>
          <a:p>
            <a:r>
              <a:rPr lang="en-US" sz="3400" dirty="0"/>
              <a:t>History of </a:t>
            </a:r>
            <a:r>
              <a:rPr lang="en-US" sz="3400" spc="-500" dirty="0"/>
              <a:t>M </a:t>
            </a:r>
            <a:r>
              <a:rPr lang="en-US" sz="3400" dirty="0"/>
              <a:t>S-</a:t>
            </a:r>
            <a:r>
              <a:rPr lang="en-US" sz="3400" spc="-500" dirty="0"/>
              <a:t>D O </a:t>
            </a:r>
            <a:r>
              <a:rPr lang="en-US" sz="3400" dirty="0"/>
              <a:t>S and Windows </a:t>
            </a:r>
            <a:r>
              <a:rPr lang="en-US" sz="2600" dirty="0"/>
              <a:t>(1 of 2)</a:t>
            </a:r>
          </a:p>
        </p:txBody>
      </p:sp>
      <p:graphicFrame>
        <p:nvGraphicFramePr>
          <p:cNvPr id="4" name="Table 3">
            <a:extLst>
              <a:ext uri="{FF2B5EF4-FFF2-40B4-BE49-F238E27FC236}">
                <a16:creationId xmlns:a16="http://schemas.microsoft.com/office/drawing/2014/main" id="{9FD4AD1C-C1FA-4545-84FD-25D6B53372C7}"/>
              </a:ext>
            </a:extLst>
          </p:cNvPr>
          <p:cNvGraphicFramePr>
            <a:graphicFrameLocks noGrp="1"/>
          </p:cNvGraphicFramePr>
          <p:nvPr>
            <p:extLst>
              <p:ext uri="{D42A27DB-BD31-4B8C-83A1-F6EECF244321}">
                <p14:modId xmlns:p14="http://schemas.microsoft.com/office/powerpoint/2010/main" val="3599853581"/>
              </p:ext>
            </p:extLst>
          </p:nvPr>
        </p:nvGraphicFramePr>
        <p:xfrm>
          <a:off x="2032962" y="1123303"/>
          <a:ext cx="8140637" cy="4003040"/>
        </p:xfrm>
        <a:graphic>
          <a:graphicData uri="http://schemas.openxmlformats.org/drawingml/2006/table">
            <a:tbl>
              <a:tblPr firstRow="1" bandRow="1">
                <a:tableStyleId>{2D5ABB26-0587-4C30-8999-92F81FD0307C}</a:tableStyleId>
              </a:tblPr>
              <a:tblGrid>
                <a:gridCol w="610584">
                  <a:extLst>
                    <a:ext uri="{9D8B030D-6E8A-4147-A177-3AD203B41FA5}">
                      <a16:colId xmlns:a16="http://schemas.microsoft.com/office/drawing/2014/main" val="3778837786"/>
                    </a:ext>
                  </a:extLst>
                </a:gridCol>
                <a:gridCol w="959423">
                  <a:extLst>
                    <a:ext uri="{9D8B030D-6E8A-4147-A177-3AD203B41FA5}">
                      <a16:colId xmlns:a16="http://schemas.microsoft.com/office/drawing/2014/main" val="3834452914"/>
                    </a:ext>
                  </a:extLst>
                </a:gridCol>
                <a:gridCol w="1475117">
                  <a:extLst>
                    <a:ext uri="{9D8B030D-6E8A-4147-A177-3AD203B41FA5}">
                      <a16:colId xmlns:a16="http://schemas.microsoft.com/office/drawing/2014/main" val="1862390169"/>
                    </a:ext>
                  </a:extLst>
                </a:gridCol>
                <a:gridCol w="1164566">
                  <a:extLst>
                    <a:ext uri="{9D8B030D-6E8A-4147-A177-3AD203B41FA5}">
                      <a16:colId xmlns:a16="http://schemas.microsoft.com/office/drawing/2014/main" val="1016181068"/>
                    </a:ext>
                  </a:extLst>
                </a:gridCol>
                <a:gridCol w="983411">
                  <a:extLst>
                    <a:ext uri="{9D8B030D-6E8A-4147-A177-3AD203B41FA5}">
                      <a16:colId xmlns:a16="http://schemas.microsoft.com/office/drawing/2014/main" val="2518121346"/>
                    </a:ext>
                  </a:extLst>
                </a:gridCol>
                <a:gridCol w="2947536">
                  <a:extLst>
                    <a:ext uri="{9D8B030D-6E8A-4147-A177-3AD203B41FA5}">
                      <a16:colId xmlns:a16="http://schemas.microsoft.com/office/drawing/2014/main" val="3055690927"/>
                    </a:ext>
                  </a:extLst>
                </a:gridCol>
              </a:tblGrid>
              <a:tr h="345773">
                <a:tc>
                  <a:txBody>
                    <a:bodyPr/>
                    <a:lstStyle/>
                    <a:p>
                      <a:r>
                        <a:rPr lang="en-US" sz="1400" b="1" noProof="0" dirty="0">
                          <a:solidFill>
                            <a:schemeClr val="tx1"/>
                          </a:solidFill>
                          <a:latin typeface="Arial" panose="020B0604020202020204" pitchFamily="34" charset="0"/>
                          <a:cs typeface="Arial" panose="020B0604020202020204" pitchFamily="34" charset="0"/>
                        </a:rPr>
                        <a:t>Year</a:t>
                      </a:r>
                      <a:r>
                        <a:rPr lang="en-US" sz="14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spc="-200" baseline="0" noProof="0" dirty="0">
                          <a:solidFill>
                            <a:schemeClr val="tx1"/>
                          </a:solidFill>
                          <a:latin typeface="Arial" panose="020B0604020202020204" pitchFamily="34" charset="0"/>
                          <a:cs typeface="Arial" panose="020B0604020202020204" pitchFamily="34" charset="0"/>
                        </a:rPr>
                        <a:t>M </a:t>
                      </a:r>
                      <a:r>
                        <a:rPr lang="en-US" sz="1400" b="1" noProof="0" dirty="0">
                          <a:solidFill>
                            <a:schemeClr val="tx1"/>
                          </a:solidFill>
                          <a:latin typeface="Arial" panose="020B0604020202020204" pitchFamily="34" charset="0"/>
                          <a:cs typeface="Arial" panose="020B0604020202020204" pitchFamily="34" charset="0"/>
                        </a:rPr>
                        <a:t>S–</a:t>
                      </a:r>
                      <a:r>
                        <a:rPr lang="en-US" sz="1400" b="1" spc="-200" baseline="0" noProof="0" dirty="0">
                          <a:solidFill>
                            <a:schemeClr val="tx1"/>
                          </a:solidFill>
                          <a:latin typeface="Arial" panose="020B0604020202020204" pitchFamily="34" charset="0"/>
                          <a:cs typeface="Arial" panose="020B0604020202020204" pitchFamily="34" charset="0"/>
                        </a:rPr>
                        <a:t>D O </a:t>
                      </a:r>
                      <a:r>
                        <a:rPr lang="en-US" sz="1400" b="1" noProof="0" dirty="0">
                          <a:solidFill>
                            <a:schemeClr val="tx1"/>
                          </a:solidFill>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spc="-200" baseline="0" noProof="0" dirty="0">
                          <a:solidFill>
                            <a:schemeClr val="tx1"/>
                          </a:solidFill>
                          <a:latin typeface="Arial" panose="020B0604020202020204" pitchFamily="34" charset="0"/>
                          <a:cs typeface="Arial" panose="020B0604020202020204" pitchFamily="34" charset="0"/>
                        </a:rPr>
                        <a:t>M </a:t>
                      </a:r>
                      <a:r>
                        <a:rPr lang="en-US" sz="1400" b="1" noProof="0" dirty="0">
                          <a:solidFill>
                            <a:schemeClr val="tx1"/>
                          </a:solidFill>
                          <a:latin typeface="Arial" panose="020B0604020202020204" pitchFamily="34" charset="0"/>
                          <a:cs typeface="Arial" panose="020B0604020202020204" pitchFamily="34" charset="0"/>
                        </a:rPr>
                        <a:t>S-</a:t>
                      </a:r>
                      <a:r>
                        <a:rPr lang="en-US" sz="1400" b="1" spc="-200" baseline="0" noProof="0" dirty="0">
                          <a:solidFill>
                            <a:schemeClr val="tx1"/>
                          </a:solidFill>
                          <a:latin typeface="Arial" panose="020B0604020202020204" pitchFamily="34" charset="0"/>
                          <a:cs typeface="Arial" panose="020B0604020202020204" pitchFamily="34" charset="0"/>
                        </a:rPr>
                        <a:t>D O </a:t>
                      </a:r>
                      <a:r>
                        <a:rPr lang="en-US" sz="1400" b="1" noProof="0" dirty="0">
                          <a:solidFill>
                            <a:schemeClr val="tx1"/>
                          </a:solidFill>
                          <a:latin typeface="Arial" panose="020B0604020202020204" pitchFamily="34" charset="0"/>
                          <a:cs typeface="Arial" panose="020B0604020202020204" pitchFamily="34" charset="0"/>
                        </a:rPr>
                        <a:t>S based Windows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spc="-200" baseline="0" noProof="0" dirty="0">
                          <a:solidFill>
                            <a:schemeClr val="tx1"/>
                          </a:solidFill>
                          <a:latin typeface="Arial" panose="020B0604020202020204" pitchFamily="34" charset="0"/>
                          <a:cs typeface="Arial" panose="020B0604020202020204" pitchFamily="34" charset="0"/>
                        </a:rPr>
                        <a:t>N </a:t>
                      </a:r>
                      <a:r>
                        <a:rPr lang="en-US" sz="1400" b="1" noProof="0" dirty="0">
                          <a:solidFill>
                            <a:schemeClr val="tx1"/>
                          </a:solidFill>
                          <a:latin typeface="Arial" panose="020B0604020202020204" pitchFamily="34" charset="0"/>
                          <a:cs typeface="Arial" panose="020B0604020202020204" pitchFamily="34" charset="0"/>
                        </a:rPr>
                        <a:t>T-based</a:t>
                      </a:r>
                    </a:p>
                    <a:p>
                      <a:r>
                        <a:rPr lang="en-US" sz="1400" b="1" noProof="0" dirty="0">
                          <a:solidFill>
                            <a:schemeClr val="tx1"/>
                          </a:solidFill>
                          <a:latin typeface="Arial" panose="020B0604020202020204" pitchFamily="34" charset="0"/>
                          <a:cs typeface="Arial" panose="020B0604020202020204" pitchFamily="34" charset="0"/>
                        </a:rPr>
                        <a:t>Windows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noProof="0" dirty="0">
                          <a:solidFill>
                            <a:schemeClr val="tx1"/>
                          </a:solidFill>
                          <a:latin typeface="Arial" panose="020B0604020202020204" pitchFamily="34" charset="0"/>
                          <a:cs typeface="Arial" panose="020B0604020202020204" pitchFamily="34" charset="0"/>
                        </a:rPr>
                        <a:t>Modern</a:t>
                      </a:r>
                    </a:p>
                    <a:p>
                      <a:r>
                        <a:rPr lang="en-US" sz="1400" b="1" noProof="0" dirty="0">
                          <a:solidFill>
                            <a:schemeClr val="tx1"/>
                          </a:solidFill>
                          <a:latin typeface="Arial" panose="020B0604020202020204" pitchFamily="34" charset="0"/>
                          <a:cs typeface="Arial" panose="020B0604020202020204" pitchFamily="34" charset="0"/>
                        </a:rPr>
                        <a:t>Windows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noProof="0" dirty="0">
                          <a:solidFill>
                            <a:schemeClr val="tx1"/>
                          </a:solidFill>
                          <a:latin typeface="Arial" panose="020B0604020202020204" pitchFamily="34" charset="0"/>
                          <a:cs typeface="Arial" panose="020B0604020202020204" pitchFamily="34" charset="0"/>
                        </a:rPr>
                        <a:t>Notes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70840">
                <a:tc>
                  <a:txBody>
                    <a:bodyPr/>
                    <a:lstStyle/>
                    <a:p>
                      <a:r>
                        <a:rPr lang="en-US" sz="1400" noProof="0" dirty="0">
                          <a:latin typeface="Arial" panose="020B0604020202020204" pitchFamily="34" charset="0"/>
                          <a:cs typeface="Arial" panose="020B0604020202020204" pitchFamily="34" charset="0"/>
                        </a:rPr>
                        <a:t>1981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1 point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latin typeface="Arial" panose="020B0604020202020204" pitchFamily="34" charset="0"/>
                          <a:cs typeface="Arial" panose="020B0604020202020204" pitchFamily="34" charset="0"/>
                        </a:rPr>
                        <a:t>Initial release for </a:t>
                      </a:r>
                      <a:r>
                        <a:rPr lang="en-US" sz="1400" spc="-200" baseline="0" noProof="0" dirty="0">
                          <a:latin typeface="Arial" panose="020B0604020202020204" pitchFamily="34" charset="0"/>
                          <a:cs typeface="Arial" panose="020B0604020202020204" pitchFamily="34" charset="0"/>
                        </a:rPr>
                        <a:t>I B </a:t>
                      </a:r>
                      <a:r>
                        <a:rPr lang="en-US" sz="1400" noProof="0" dirty="0">
                          <a:latin typeface="Arial" panose="020B0604020202020204" pitchFamily="34" charset="0"/>
                          <a:cs typeface="Arial" panose="020B0604020202020204" pitchFamily="34" charset="0"/>
                        </a:rPr>
                        <a:t>M </a:t>
                      </a:r>
                      <a:r>
                        <a:rPr lang="en-US" sz="1400" spc="-200" baseline="0" noProof="0" dirty="0">
                          <a:latin typeface="Arial" panose="020B0604020202020204" pitchFamily="34" charset="0"/>
                          <a:cs typeface="Arial" panose="020B0604020202020204" pitchFamily="34" charset="0"/>
                        </a:rPr>
                        <a:t>P </a:t>
                      </a:r>
                      <a:r>
                        <a:rPr lang="en-US" sz="1400" noProof="0" dirty="0">
                          <a:latin typeface="Arial" panose="020B0604020202020204" pitchFamily="34" charset="0"/>
                          <a:cs typeface="Arial" panose="020B0604020202020204" pitchFamily="3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70840">
                <a:tc>
                  <a:txBody>
                    <a:bodyPr/>
                    <a:lstStyle/>
                    <a:p>
                      <a:r>
                        <a:rPr lang="en-US" sz="1400" noProof="0" dirty="0">
                          <a:latin typeface="Arial" panose="020B0604020202020204" pitchFamily="34" charset="0"/>
                          <a:cs typeface="Arial" panose="020B0604020202020204" pitchFamily="34" charset="0"/>
                        </a:rPr>
                        <a:t>1983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2 point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latin typeface="Arial" panose="020B0604020202020204" pitchFamily="34" charset="0"/>
                          <a:cs typeface="Arial" panose="020B0604020202020204" pitchFamily="34" charset="0"/>
                        </a:rPr>
                        <a:t>Support for </a:t>
                      </a:r>
                      <a:r>
                        <a:rPr lang="en-US" sz="1400" spc="-200" baseline="0" noProof="0" dirty="0">
                          <a:latin typeface="Arial" panose="020B0604020202020204" pitchFamily="34" charset="0"/>
                          <a:cs typeface="Arial" panose="020B0604020202020204" pitchFamily="34" charset="0"/>
                        </a:rPr>
                        <a:t>P </a:t>
                      </a:r>
                      <a:r>
                        <a:rPr lang="en-US" sz="1400" noProof="0" dirty="0">
                          <a:latin typeface="Arial" panose="020B0604020202020204" pitchFamily="34" charset="0"/>
                          <a:cs typeface="Arial" panose="020B0604020202020204" pitchFamily="34" charset="0"/>
                        </a:rPr>
                        <a:t>C/</a:t>
                      </a:r>
                      <a:r>
                        <a:rPr lang="en-US" sz="1400" spc="-200" baseline="0" noProof="0" dirty="0">
                          <a:latin typeface="Arial" panose="020B0604020202020204" pitchFamily="34" charset="0"/>
                          <a:cs typeface="Arial" panose="020B0604020202020204" pitchFamily="34" charset="0"/>
                        </a:rPr>
                        <a:t>X </a:t>
                      </a:r>
                      <a:r>
                        <a:rPr lang="en-US" sz="1400" noProof="0" dirty="0">
                          <a:latin typeface="Arial" panose="020B0604020202020204" pitchFamily="34" charset="0"/>
                          <a:cs typeface="Arial" panose="020B0604020202020204" pitchFamily="34"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70840">
                <a:tc>
                  <a:txBody>
                    <a:bodyPr/>
                    <a:lstStyle/>
                    <a:p>
                      <a:r>
                        <a:rPr lang="en-US" sz="1400" noProof="0" dirty="0">
                          <a:latin typeface="Arial" panose="020B0604020202020204" pitchFamily="34" charset="0"/>
                          <a:cs typeface="Arial" panose="020B0604020202020204" pitchFamily="34" charset="0"/>
                        </a:rPr>
                        <a:t>1984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3 point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latin typeface="Arial" panose="020B0604020202020204" pitchFamily="34" charset="0"/>
                          <a:cs typeface="Arial" panose="020B0604020202020204" pitchFamily="34" charset="0"/>
                        </a:rPr>
                        <a:t>Support for </a:t>
                      </a:r>
                      <a:r>
                        <a:rPr lang="en-US" sz="1400" spc="-200" baseline="0" noProof="0" dirty="0">
                          <a:latin typeface="Arial" panose="020B0604020202020204" pitchFamily="34" charset="0"/>
                          <a:cs typeface="Arial" panose="020B0604020202020204" pitchFamily="34" charset="0"/>
                        </a:rPr>
                        <a:t>P </a:t>
                      </a:r>
                      <a:r>
                        <a:rPr lang="en-US" sz="1400" noProof="0" dirty="0">
                          <a:latin typeface="Arial" panose="020B0604020202020204" pitchFamily="34" charset="0"/>
                          <a:cs typeface="Arial" panose="020B0604020202020204" pitchFamily="34" charset="0"/>
                        </a:rPr>
                        <a:t>C/</a:t>
                      </a:r>
                      <a:r>
                        <a:rPr lang="en-US" sz="1400" spc="-200" baseline="0" noProof="0" dirty="0">
                          <a:latin typeface="Arial" panose="020B0604020202020204" pitchFamily="34" charset="0"/>
                          <a:cs typeface="Arial" panose="020B0604020202020204" pitchFamily="34" charset="0"/>
                        </a:rPr>
                        <a:t>A </a:t>
                      </a:r>
                      <a:r>
                        <a:rPr lang="en-US" sz="1400" noProof="0" dirty="0">
                          <a:latin typeface="Arial" panose="020B0604020202020204" pitchFamily="34" charset="0"/>
                          <a:cs typeface="Arial" panose="020B0604020202020204" pitchFamily="34"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70840">
                <a:tc>
                  <a:txBody>
                    <a:bodyPr/>
                    <a:lstStyle/>
                    <a:p>
                      <a:r>
                        <a:rPr lang="en-US" sz="1400" noProof="0" dirty="0">
                          <a:latin typeface="Arial" panose="020B0604020202020204" pitchFamily="34" charset="0"/>
                          <a:cs typeface="Arial" panose="020B0604020202020204" pitchFamily="34" charset="0"/>
                        </a:rPr>
                        <a:t>1990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3 point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latin typeface="Arial" panose="020B0604020202020204" pitchFamily="34" charset="0"/>
                          <a:cs typeface="Arial" panose="020B0604020202020204" pitchFamily="34" charset="0"/>
                        </a:rPr>
                        <a:t>Ten million copies in 2 years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r h="370840">
                <a:tc>
                  <a:txBody>
                    <a:bodyPr/>
                    <a:lstStyle/>
                    <a:p>
                      <a:r>
                        <a:rPr lang="en-US" sz="1400" noProof="0" dirty="0">
                          <a:latin typeface="Arial" panose="020B0604020202020204" pitchFamily="34" charset="0"/>
                          <a:cs typeface="Arial" panose="020B0604020202020204" pitchFamily="34" charset="0"/>
                        </a:rPr>
                        <a:t>1991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5 point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latin typeface="Arial" panose="020B0604020202020204" pitchFamily="34" charset="0"/>
                          <a:cs typeface="Arial" panose="020B0604020202020204" pitchFamily="34" charset="0"/>
                        </a:rPr>
                        <a:t>Added memory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464809"/>
                  </a:ext>
                </a:extLst>
              </a:tr>
              <a:tr h="370840">
                <a:tc>
                  <a:txBody>
                    <a:bodyPr/>
                    <a:lstStyle/>
                    <a:p>
                      <a:r>
                        <a:rPr lang="en-US" sz="1400" noProof="0" dirty="0">
                          <a:latin typeface="Arial" panose="020B0604020202020204" pitchFamily="34" charset="0"/>
                          <a:cs typeface="Arial" panose="020B0604020202020204" pitchFamily="34" charset="0"/>
                        </a:rPr>
                        <a:t>1992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3 point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latin typeface="Arial" panose="020B0604020202020204" pitchFamily="34" charset="0"/>
                          <a:cs typeface="Arial" panose="020B0604020202020204" pitchFamily="34" charset="0"/>
                        </a:rPr>
                        <a:t>Ran only on 286 and later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620260"/>
                  </a:ext>
                </a:extLst>
              </a:tr>
              <a:tr h="370840">
                <a:tc>
                  <a:txBody>
                    <a:bodyPr/>
                    <a:lstStyle/>
                    <a:p>
                      <a:r>
                        <a:rPr lang="en-US" sz="1400" noProof="0" dirty="0">
                          <a:latin typeface="Arial" panose="020B0604020202020204" pitchFamily="34" charset="0"/>
                          <a:cs typeface="Arial" panose="020B0604020202020204" pitchFamily="34" charset="0"/>
                        </a:rPr>
                        <a:t>1993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spc="-200" baseline="0" noProof="0" dirty="0">
                          <a:latin typeface="Arial" panose="020B0604020202020204" pitchFamily="34" charset="0"/>
                          <a:cs typeface="Arial" panose="020B0604020202020204" pitchFamily="34" charset="0"/>
                        </a:rPr>
                        <a:t>N </a:t>
                      </a:r>
                      <a:r>
                        <a:rPr lang="en-US" sz="1400" noProof="0" dirty="0">
                          <a:latin typeface="Arial" panose="020B0604020202020204" pitchFamily="34" charset="0"/>
                          <a:cs typeface="Arial" panose="020B0604020202020204" pitchFamily="34" charset="0"/>
                        </a:rPr>
                        <a:t>T 3.1 </a:t>
                      </a:r>
                      <a:r>
                        <a:rPr lang="en-US" sz="100" noProof="0" dirty="0">
                          <a:latin typeface="Arial" panose="020B0604020202020204" pitchFamily="34" charset="0"/>
                          <a:cs typeface="Arial" panose="020B0604020202020204" pitchFamily="34" charset="0"/>
                        </a:rPr>
                        <a:t>3 point 1</a:t>
                      </a:r>
                      <a:endParaRPr lang="en-US" sz="1400" noProof="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latin typeface="Arial" panose="020B0604020202020204" pitchFamily="34" charset="0"/>
                          <a:cs typeface="Arial" panose="020B0604020202020204" pitchFamily="34" charset="0"/>
                        </a:rPr>
                        <a:t>Supported 32-bit x</a:t>
                      </a:r>
                      <a:r>
                        <a:rPr lang="en-US" sz="100" noProof="0" dirty="0">
                          <a:latin typeface="Arial" panose="020B0604020202020204" pitchFamily="34" charset="0"/>
                          <a:cs typeface="Arial" panose="020B0604020202020204" pitchFamily="34" charset="0"/>
                        </a:rPr>
                        <a:t> </a:t>
                      </a:r>
                      <a:r>
                        <a:rPr lang="en-US" sz="1400" noProof="0" dirty="0">
                          <a:latin typeface="Arial" panose="020B0604020202020204" pitchFamily="34" charset="0"/>
                          <a:cs typeface="Arial" panose="020B0604020202020204" pitchFamily="34" charset="0"/>
                        </a:rPr>
                        <a:t>86, </a:t>
                      </a:r>
                      <a:r>
                        <a:rPr lang="en-US" sz="1400" spc="-200" baseline="0" noProof="0" dirty="0">
                          <a:latin typeface="Arial" panose="020B0604020202020204" pitchFamily="34" charset="0"/>
                          <a:cs typeface="Arial" panose="020B0604020202020204" pitchFamily="34" charset="0"/>
                        </a:rPr>
                        <a:t>M I P </a:t>
                      </a:r>
                      <a:r>
                        <a:rPr lang="en-US" sz="1400" noProof="0" dirty="0">
                          <a:latin typeface="Arial" panose="020B0604020202020204" pitchFamily="34" charset="0"/>
                          <a:cs typeface="Arial" panose="020B0604020202020204" pitchFamily="34" charset="0"/>
                        </a:rPr>
                        <a:t>S, Alpha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735329"/>
                  </a:ext>
                </a:extLst>
              </a:tr>
              <a:tr h="370840">
                <a:tc>
                  <a:txBody>
                    <a:bodyPr/>
                    <a:lstStyle/>
                    <a:p>
                      <a:r>
                        <a:rPr lang="en-US" sz="1400" noProof="0" dirty="0">
                          <a:latin typeface="Arial" panose="020B0604020202020204" pitchFamily="34" charset="0"/>
                          <a:cs typeface="Arial" panose="020B0604020202020204" pitchFamily="34" charset="0"/>
                        </a:rPr>
                        <a:t>1995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Seven point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noProof="0" dirty="0">
                          <a:latin typeface="Arial" panose="020B0604020202020204" pitchFamily="34" charset="0"/>
                          <a:cs typeface="Arial" panose="020B0604020202020204" pitchFamily="34" charset="0"/>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spc="-200" baseline="0" noProof="0" dirty="0">
                          <a:latin typeface="Arial" panose="020B0604020202020204" pitchFamily="34" charset="0"/>
                          <a:cs typeface="Arial" panose="020B0604020202020204" pitchFamily="34" charset="0"/>
                        </a:rPr>
                        <a:t>N </a:t>
                      </a:r>
                      <a:r>
                        <a:rPr lang="en-US" sz="1400" noProof="0" dirty="0">
                          <a:latin typeface="Arial" panose="020B0604020202020204" pitchFamily="34" charset="0"/>
                          <a:cs typeface="Arial" panose="020B0604020202020204" pitchFamily="34" charset="0"/>
                        </a:rPr>
                        <a:t>T 3.51</a:t>
                      </a:r>
                      <a:r>
                        <a:rPr lang="en-US" sz="100" noProof="0" dirty="0">
                          <a:latin typeface="Arial" panose="020B0604020202020204" pitchFamily="34" charset="0"/>
                          <a:cs typeface="Arial" panose="020B0604020202020204" pitchFamily="34" charset="0"/>
                        </a:rPr>
                        <a:t>5 1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200" baseline="0" noProof="0" dirty="0">
                          <a:latin typeface="Arial" panose="020B0604020202020204" pitchFamily="34" charset="0"/>
                          <a:cs typeface="Arial" panose="020B0604020202020204" pitchFamily="34" charset="0"/>
                        </a:rPr>
                        <a:t>M </a:t>
                      </a:r>
                      <a:r>
                        <a:rPr lang="en-US" sz="1400" noProof="0" dirty="0">
                          <a:latin typeface="Arial" panose="020B0604020202020204" pitchFamily="34" charset="0"/>
                          <a:cs typeface="Arial" panose="020B0604020202020204" pitchFamily="34" charset="0"/>
                        </a:rPr>
                        <a:t>S-</a:t>
                      </a:r>
                      <a:r>
                        <a:rPr lang="en-US" sz="1400" spc="-200" baseline="0" noProof="0" dirty="0">
                          <a:latin typeface="Arial" panose="020B0604020202020204" pitchFamily="34" charset="0"/>
                          <a:cs typeface="Arial" panose="020B0604020202020204" pitchFamily="34" charset="0"/>
                        </a:rPr>
                        <a:t>D O </a:t>
                      </a:r>
                      <a:r>
                        <a:rPr lang="en-US" sz="1400" noProof="0" dirty="0">
                          <a:latin typeface="Arial" panose="020B0604020202020204" pitchFamily="34" charset="0"/>
                          <a:cs typeface="Arial" panose="020B0604020202020204" pitchFamily="34" charset="0"/>
                        </a:rPr>
                        <a:t>S embedded in Win 95</a:t>
                      </a:r>
                    </a:p>
                    <a:p>
                      <a:r>
                        <a:rPr lang="en-US" sz="1400" spc="-200" baseline="0" noProof="0" dirty="0">
                          <a:latin typeface="Arial" panose="020B0604020202020204" pitchFamily="34" charset="0"/>
                          <a:cs typeface="Arial" panose="020B0604020202020204" pitchFamily="34" charset="0"/>
                        </a:rPr>
                        <a:t>N </a:t>
                      </a:r>
                      <a:r>
                        <a:rPr lang="en-US" sz="1400" noProof="0" dirty="0">
                          <a:latin typeface="Arial" panose="020B0604020202020204" pitchFamily="34" charset="0"/>
                          <a:cs typeface="Arial" panose="020B0604020202020204" pitchFamily="34" charset="0"/>
                        </a:rPr>
                        <a:t>T supports Power</a:t>
                      </a:r>
                      <a:r>
                        <a:rPr lang="en-US" sz="100" noProof="0" dirty="0">
                          <a:latin typeface="Arial" panose="020B0604020202020204" pitchFamily="34" charset="0"/>
                          <a:cs typeface="Arial" panose="020B0604020202020204" pitchFamily="34" charset="0"/>
                        </a:rPr>
                        <a:t> </a:t>
                      </a:r>
                      <a:r>
                        <a:rPr lang="en-US" sz="1400" spc="-200" baseline="0" noProof="0" dirty="0">
                          <a:latin typeface="Arial" panose="020B0604020202020204" pitchFamily="34" charset="0"/>
                          <a:cs typeface="Arial" panose="020B0604020202020204" pitchFamily="34" charset="0"/>
                        </a:rPr>
                        <a:t>P </a:t>
                      </a:r>
                      <a:r>
                        <a:rPr lang="en-US" sz="1400" noProof="0" dirty="0">
                          <a:latin typeface="Arial" panose="020B0604020202020204" pitchFamily="34" charset="0"/>
                          <a:cs typeface="Arial" panose="020B0604020202020204" pitchFamily="3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651751"/>
                  </a:ext>
                </a:extLst>
              </a:tr>
              <a:tr h="370840">
                <a:tc>
                  <a:txBody>
                    <a:bodyPr/>
                    <a:lstStyle/>
                    <a:p>
                      <a:r>
                        <a:rPr lang="en-US" sz="1400" noProof="0" dirty="0">
                          <a:latin typeface="Arial" panose="020B0604020202020204" pitchFamily="34" charset="0"/>
                          <a:cs typeface="Arial" panose="020B0604020202020204" pitchFamily="34" charset="0"/>
                        </a:rPr>
                        <a:t>1996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spc="-200" baseline="0" noProof="0" dirty="0">
                          <a:latin typeface="Arial" panose="020B0604020202020204" pitchFamily="34" charset="0"/>
                          <a:cs typeface="Arial" panose="020B0604020202020204" pitchFamily="34" charset="0"/>
                        </a:rPr>
                        <a:t>       N </a:t>
                      </a:r>
                      <a:r>
                        <a:rPr lang="en-US" sz="1400" noProof="0" dirty="0">
                          <a:latin typeface="Arial" panose="020B0604020202020204" pitchFamily="34" charset="0"/>
                          <a:cs typeface="Arial" panose="020B0604020202020204" pitchFamily="34" charset="0"/>
                        </a:rPr>
                        <a:t>T  </a:t>
                      </a:r>
                      <a:r>
                        <a:rPr lang="en-US" sz="100" noProof="0" dirty="0">
                          <a:latin typeface="Arial" panose="020B0604020202020204" pitchFamily="34" charset="0"/>
                          <a:cs typeface="Arial" panose="020B0604020202020204" pitchFamily="34" charset="0"/>
                        </a:rPr>
                        <a:t>4 decimal point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spc="-200" baseline="0" noProof="0" dirty="0">
                          <a:latin typeface="Arial" panose="020B0604020202020204" pitchFamily="34" charset="0"/>
                          <a:cs typeface="Arial" panose="020B0604020202020204" pitchFamily="34" charset="0"/>
                        </a:rPr>
                        <a:t>N </a:t>
                      </a:r>
                      <a:r>
                        <a:rPr lang="en-US" sz="1400" noProof="0" dirty="0">
                          <a:latin typeface="Arial" panose="020B0604020202020204" pitchFamily="34" charset="0"/>
                          <a:cs typeface="Arial" panose="020B0604020202020204" pitchFamily="34" charset="0"/>
                        </a:rPr>
                        <a:t>T has Windows 95 look and feel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35717"/>
                  </a:ext>
                </a:extLst>
              </a:tr>
            </a:tbl>
          </a:graphicData>
        </a:graphic>
      </p:graphicFrame>
      <p:graphicFrame>
        <p:nvGraphicFramePr>
          <p:cNvPr id="3" name="Object 2">
            <a:extLst>
              <a:ext uri="{FF2B5EF4-FFF2-40B4-BE49-F238E27FC236}">
                <a16:creationId xmlns:a16="http://schemas.microsoft.com/office/drawing/2014/main" id="{68937148-A6E4-2AD2-5AC1-084429AFACB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29172964"/>
              </p:ext>
            </p:extLst>
          </p:nvPr>
        </p:nvGraphicFramePr>
        <p:xfrm>
          <a:off x="2891762" y="1751834"/>
          <a:ext cx="293407" cy="217074"/>
        </p:xfrm>
        <a:graphic>
          <a:graphicData uri="http://schemas.openxmlformats.org/presentationml/2006/ole">
            <mc:AlternateContent xmlns:mc="http://schemas.openxmlformats.org/markup-compatibility/2006">
              <mc:Choice xmlns:v="urn:schemas-microsoft-com:vml" Requires="v">
                <p:oleObj name="Equation" r:id="rId3" imgW="241200" imgH="177480" progId="Equation.DSMT4">
                  <p:embed/>
                </p:oleObj>
              </mc:Choice>
              <mc:Fallback>
                <p:oleObj name="Equation" r:id="rId3" imgW="241200" imgH="177480" progId="Equation.DSMT4">
                  <p:embed/>
                  <p:pic>
                    <p:nvPicPr>
                      <p:cNvPr id="31" name="Object 30" descr="R tends to 0 comma.">
                        <a:extLst>
                          <a:ext uri="{FF2B5EF4-FFF2-40B4-BE49-F238E27FC236}">
                            <a16:creationId xmlns:a16="http://schemas.microsoft.com/office/drawing/2014/main" id="{D04C98A3-2AD2-CBA2-0C03-35775AFF65C5}"/>
                          </a:ext>
                        </a:extLst>
                      </p:cNvPr>
                      <p:cNvPicPr/>
                      <p:nvPr/>
                    </p:nvPicPr>
                    <p:blipFill>
                      <a:blip r:embed="rId4"/>
                      <a:stretch>
                        <a:fillRect/>
                      </a:stretch>
                    </p:blipFill>
                    <p:spPr>
                      <a:xfrm>
                        <a:off x="2891762" y="1751834"/>
                        <a:ext cx="293407" cy="217074"/>
                      </a:xfrm>
                      <a:prstGeom prst="rect">
                        <a:avLst/>
                      </a:prstGeom>
                      <a:solidFill>
                        <a:schemeClr val="bg1"/>
                      </a:solidFill>
                    </p:spPr>
                  </p:pic>
                </p:oleObj>
              </mc:Fallback>
            </mc:AlternateContent>
          </a:graphicData>
        </a:graphic>
      </p:graphicFrame>
      <p:graphicFrame>
        <p:nvGraphicFramePr>
          <p:cNvPr id="5" name="Object 4">
            <a:extLst>
              <a:ext uri="{FF2B5EF4-FFF2-40B4-BE49-F238E27FC236}">
                <a16:creationId xmlns:a16="http://schemas.microsoft.com/office/drawing/2014/main" id="{A6F3DEA5-162A-94A1-B03B-233D9348D01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608546546"/>
              </p:ext>
            </p:extLst>
          </p:nvPr>
        </p:nvGraphicFramePr>
        <p:xfrm>
          <a:off x="2897982" y="2133596"/>
          <a:ext cx="309562" cy="217487"/>
        </p:xfrm>
        <a:graphic>
          <a:graphicData uri="http://schemas.openxmlformats.org/presentationml/2006/ole">
            <mc:AlternateContent xmlns:mc="http://schemas.openxmlformats.org/markup-compatibility/2006">
              <mc:Choice xmlns:v="urn:schemas-microsoft-com:vml" Requires="v">
                <p:oleObj name="Equation" r:id="rId5" imgW="253800" imgH="177480" progId="Equation.DSMT4">
                  <p:embed/>
                </p:oleObj>
              </mc:Choice>
              <mc:Fallback>
                <p:oleObj name="Equation" r:id="rId5" imgW="253800" imgH="177480" progId="Equation.DSMT4">
                  <p:embed/>
                  <p:pic>
                    <p:nvPicPr>
                      <p:cNvPr id="3" name="Object 2" descr="R tends to 0 comma.">
                        <a:extLst>
                          <a:ext uri="{FF2B5EF4-FFF2-40B4-BE49-F238E27FC236}">
                            <a16:creationId xmlns:a16="http://schemas.microsoft.com/office/drawing/2014/main" id="{68937148-A6E4-2AD2-5AC1-084429AFACBB}"/>
                          </a:ext>
                        </a:extLst>
                      </p:cNvPr>
                      <p:cNvPicPr/>
                      <p:nvPr/>
                    </p:nvPicPr>
                    <p:blipFill>
                      <a:blip r:embed="rId6"/>
                      <a:stretch>
                        <a:fillRect/>
                      </a:stretch>
                    </p:blipFill>
                    <p:spPr>
                      <a:xfrm>
                        <a:off x="2897982" y="2133596"/>
                        <a:ext cx="309562" cy="217487"/>
                      </a:xfrm>
                      <a:prstGeom prst="rect">
                        <a:avLst/>
                      </a:prstGeom>
                      <a:solidFill>
                        <a:schemeClr val="bg1"/>
                      </a:solidFill>
                    </p:spPr>
                  </p:pic>
                </p:oleObj>
              </mc:Fallback>
            </mc:AlternateContent>
          </a:graphicData>
        </a:graphic>
      </p:graphicFrame>
      <p:graphicFrame>
        <p:nvGraphicFramePr>
          <p:cNvPr id="6" name="Object 5">
            <a:extLst>
              <a:ext uri="{FF2B5EF4-FFF2-40B4-BE49-F238E27FC236}">
                <a16:creationId xmlns:a16="http://schemas.microsoft.com/office/drawing/2014/main" id="{42845B54-ACAA-170C-6AE5-378662FCCB1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747133677"/>
              </p:ext>
            </p:extLst>
          </p:nvPr>
        </p:nvGraphicFramePr>
        <p:xfrm>
          <a:off x="2891759" y="2500792"/>
          <a:ext cx="309562" cy="217488"/>
        </p:xfrm>
        <a:graphic>
          <a:graphicData uri="http://schemas.openxmlformats.org/presentationml/2006/ole">
            <mc:AlternateContent xmlns:mc="http://schemas.openxmlformats.org/markup-compatibility/2006">
              <mc:Choice xmlns:v="urn:schemas-microsoft-com:vml" Requires="v">
                <p:oleObj name="Equation" r:id="rId7" imgW="253800" imgH="177480" progId="Equation.DSMT4">
                  <p:embed/>
                </p:oleObj>
              </mc:Choice>
              <mc:Fallback>
                <p:oleObj name="Equation" r:id="rId7" imgW="253800" imgH="177480" progId="Equation.DSMT4">
                  <p:embed/>
                  <p:pic>
                    <p:nvPicPr>
                      <p:cNvPr id="3" name="Object 2" descr="R tends to 0 comma.">
                        <a:extLst>
                          <a:ext uri="{FF2B5EF4-FFF2-40B4-BE49-F238E27FC236}">
                            <a16:creationId xmlns:a16="http://schemas.microsoft.com/office/drawing/2014/main" id="{68937148-A6E4-2AD2-5AC1-084429AFACBB}"/>
                          </a:ext>
                        </a:extLst>
                      </p:cNvPr>
                      <p:cNvPicPr/>
                      <p:nvPr/>
                    </p:nvPicPr>
                    <p:blipFill>
                      <a:blip r:embed="rId8"/>
                      <a:stretch>
                        <a:fillRect/>
                      </a:stretch>
                    </p:blipFill>
                    <p:spPr>
                      <a:xfrm>
                        <a:off x="2891759" y="2500792"/>
                        <a:ext cx="309562" cy="217488"/>
                      </a:xfrm>
                      <a:prstGeom prst="rect">
                        <a:avLst/>
                      </a:prstGeom>
                      <a:solidFill>
                        <a:schemeClr val="bg1"/>
                      </a:solidFill>
                    </p:spPr>
                  </p:pic>
                </p:oleObj>
              </mc:Fallback>
            </mc:AlternateContent>
          </a:graphicData>
        </a:graphic>
      </p:graphicFrame>
      <p:graphicFrame>
        <p:nvGraphicFramePr>
          <p:cNvPr id="9" name="Object 8">
            <a:extLst>
              <a:ext uri="{FF2B5EF4-FFF2-40B4-BE49-F238E27FC236}">
                <a16:creationId xmlns:a16="http://schemas.microsoft.com/office/drawing/2014/main" id="{200B3843-30D6-4E3E-88F8-55289A18E86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229398787"/>
              </p:ext>
            </p:extLst>
          </p:nvPr>
        </p:nvGraphicFramePr>
        <p:xfrm>
          <a:off x="2897982" y="3213083"/>
          <a:ext cx="309562" cy="217488"/>
        </p:xfrm>
        <a:graphic>
          <a:graphicData uri="http://schemas.openxmlformats.org/presentationml/2006/ole">
            <mc:AlternateContent xmlns:mc="http://schemas.openxmlformats.org/markup-compatibility/2006">
              <mc:Choice xmlns:v="urn:schemas-microsoft-com:vml" Requires="v">
                <p:oleObj name="Equation" r:id="rId9" imgW="253800" imgH="177480" progId="Equation.DSMT4">
                  <p:embed/>
                </p:oleObj>
              </mc:Choice>
              <mc:Fallback>
                <p:oleObj name="Equation" r:id="rId9" imgW="253800" imgH="177480" progId="Equation.DSMT4">
                  <p:embed/>
                  <p:pic>
                    <p:nvPicPr>
                      <p:cNvPr id="8" name="Object 7" descr="R tends to 0 comma.">
                        <a:extLst>
                          <a:ext uri="{FF2B5EF4-FFF2-40B4-BE49-F238E27FC236}">
                            <a16:creationId xmlns:a16="http://schemas.microsoft.com/office/drawing/2014/main" id="{08C6B8E8-376B-4936-A084-D307AEDF4A05}"/>
                          </a:ext>
                        </a:extLst>
                      </p:cNvPr>
                      <p:cNvPicPr/>
                      <p:nvPr/>
                    </p:nvPicPr>
                    <p:blipFill>
                      <a:blip r:embed="rId10"/>
                      <a:stretch>
                        <a:fillRect/>
                      </a:stretch>
                    </p:blipFill>
                    <p:spPr>
                      <a:xfrm>
                        <a:off x="2897982" y="3213083"/>
                        <a:ext cx="309562" cy="217488"/>
                      </a:xfrm>
                      <a:prstGeom prst="rect">
                        <a:avLst/>
                      </a:prstGeom>
                      <a:solidFill>
                        <a:schemeClr val="bg1"/>
                      </a:solidFill>
                    </p:spPr>
                  </p:pic>
                </p:oleObj>
              </mc:Fallback>
            </mc:AlternateContent>
          </a:graphicData>
        </a:graphic>
      </p:graphicFrame>
      <p:graphicFrame>
        <p:nvGraphicFramePr>
          <p:cNvPr id="12" name="Object 11">
            <a:extLst>
              <a:ext uri="{FF2B5EF4-FFF2-40B4-BE49-F238E27FC236}">
                <a16:creationId xmlns:a16="http://schemas.microsoft.com/office/drawing/2014/main" id="{DF86FA87-DD3D-4B96-9B7C-F02B2DCB9CB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14760727"/>
              </p:ext>
            </p:extLst>
          </p:nvPr>
        </p:nvGraphicFramePr>
        <p:xfrm>
          <a:off x="2897969" y="4399470"/>
          <a:ext cx="309562" cy="217487"/>
        </p:xfrm>
        <a:graphic>
          <a:graphicData uri="http://schemas.openxmlformats.org/presentationml/2006/ole">
            <mc:AlternateContent xmlns:mc="http://schemas.openxmlformats.org/markup-compatibility/2006">
              <mc:Choice xmlns:v="urn:schemas-microsoft-com:vml" Requires="v">
                <p:oleObj name="Equation" r:id="rId11" imgW="253800" imgH="177480" progId="Equation.DSMT4">
                  <p:embed/>
                </p:oleObj>
              </mc:Choice>
              <mc:Fallback>
                <p:oleObj name="Equation" r:id="rId11" imgW="253800" imgH="177480" progId="Equation.DSMT4">
                  <p:embed/>
                  <p:pic>
                    <p:nvPicPr>
                      <p:cNvPr id="10" name="Object 9" descr="R tends to 0 comma.">
                        <a:extLst>
                          <a:ext uri="{FF2B5EF4-FFF2-40B4-BE49-F238E27FC236}">
                            <a16:creationId xmlns:a16="http://schemas.microsoft.com/office/drawing/2014/main" id="{25C62084-F75A-4DC4-B42E-D0E34126A338}"/>
                          </a:ext>
                        </a:extLst>
                      </p:cNvPr>
                      <p:cNvPicPr/>
                      <p:nvPr/>
                    </p:nvPicPr>
                    <p:blipFill>
                      <a:blip r:embed="rId12"/>
                      <a:stretch>
                        <a:fillRect/>
                      </a:stretch>
                    </p:blipFill>
                    <p:spPr>
                      <a:xfrm>
                        <a:off x="2897969" y="4399470"/>
                        <a:ext cx="309562" cy="217487"/>
                      </a:xfrm>
                      <a:prstGeom prst="rect">
                        <a:avLst/>
                      </a:prstGeom>
                      <a:solidFill>
                        <a:schemeClr val="bg1"/>
                      </a:solidFill>
                    </p:spPr>
                  </p:pic>
                </p:oleObj>
              </mc:Fallback>
            </mc:AlternateContent>
          </a:graphicData>
        </a:graphic>
      </p:graphicFrame>
      <p:graphicFrame>
        <p:nvGraphicFramePr>
          <p:cNvPr id="8" name="Object 7">
            <a:extLst>
              <a:ext uri="{FF2B5EF4-FFF2-40B4-BE49-F238E27FC236}">
                <a16:creationId xmlns:a16="http://schemas.microsoft.com/office/drawing/2014/main" id="{08C6B8E8-376B-4936-A084-D307AEDF4A0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056723569"/>
              </p:ext>
            </p:extLst>
          </p:nvPr>
        </p:nvGraphicFramePr>
        <p:xfrm>
          <a:off x="4130526" y="2824818"/>
          <a:ext cx="309562" cy="217488"/>
        </p:xfrm>
        <a:graphic>
          <a:graphicData uri="http://schemas.openxmlformats.org/presentationml/2006/ole">
            <mc:AlternateContent xmlns:mc="http://schemas.openxmlformats.org/markup-compatibility/2006">
              <mc:Choice xmlns:v="urn:schemas-microsoft-com:vml" Requires="v">
                <p:oleObj name="Equation" r:id="rId13" imgW="253800" imgH="177480" progId="Equation.DSMT4">
                  <p:embed/>
                </p:oleObj>
              </mc:Choice>
              <mc:Fallback>
                <p:oleObj name="Equation" r:id="rId13" imgW="253800" imgH="177480" progId="Equation.DSMT4">
                  <p:embed/>
                  <p:pic>
                    <p:nvPicPr>
                      <p:cNvPr id="6" name="Object 5" descr="R tends to 0 comma.">
                        <a:extLst>
                          <a:ext uri="{FF2B5EF4-FFF2-40B4-BE49-F238E27FC236}">
                            <a16:creationId xmlns:a16="http://schemas.microsoft.com/office/drawing/2014/main" id="{42845B54-ACAA-170C-6AE5-378662FCCB1E}"/>
                          </a:ext>
                        </a:extLst>
                      </p:cNvPr>
                      <p:cNvPicPr/>
                      <p:nvPr/>
                    </p:nvPicPr>
                    <p:blipFill>
                      <a:blip r:embed="rId8"/>
                      <a:stretch>
                        <a:fillRect/>
                      </a:stretch>
                    </p:blipFill>
                    <p:spPr>
                      <a:xfrm>
                        <a:off x="4130526" y="2824818"/>
                        <a:ext cx="309562" cy="217488"/>
                      </a:xfrm>
                      <a:prstGeom prst="rect">
                        <a:avLst/>
                      </a:prstGeom>
                      <a:solidFill>
                        <a:schemeClr val="bg1"/>
                      </a:solidFill>
                    </p:spPr>
                  </p:pic>
                </p:oleObj>
              </mc:Fallback>
            </mc:AlternateContent>
          </a:graphicData>
        </a:graphic>
      </p:graphicFrame>
      <p:graphicFrame>
        <p:nvGraphicFramePr>
          <p:cNvPr id="10" name="Object 9">
            <a:extLst>
              <a:ext uri="{FF2B5EF4-FFF2-40B4-BE49-F238E27FC236}">
                <a16:creationId xmlns:a16="http://schemas.microsoft.com/office/drawing/2014/main" id="{25C62084-F75A-4DC4-B42E-D0E34126A33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046521628"/>
              </p:ext>
            </p:extLst>
          </p:nvPr>
        </p:nvGraphicFramePr>
        <p:xfrm>
          <a:off x="4146404" y="3578449"/>
          <a:ext cx="293687" cy="217487"/>
        </p:xfrm>
        <a:graphic>
          <a:graphicData uri="http://schemas.openxmlformats.org/presentationml/2006/ole">
            <mc:AlternateContent xmlns:mc="http://schemas.openxmlformats.org/markup-compatibility/2006">
              <mc:Choice xmlns:v="urn:schemas-microsoft-com:vml" Requires="v">
                <p:oleObj name="Equation" r:id="rId14" imgW="241200" imgH="177480" progId="Equation.DSMT4">
                  <p:embed/>
                </p:oleObj>
              </mc:Choice>
              <mc:Fallback>
                <p:oleObj name="Equation" r:id="rId14" imgW="241200" imgH="177480" progId="Equation.DSMT4">
                  <p:embed/>
                  <p:pic>
                    <p:nvPicPr>
                      <p:cNvPr id="8" name="Object 7" descr="R tends to 0 comma.">
                        <a:extLst>
                          <a:ext uri="{FF2B5EF4-FFF2-40B4-BE49-F238E27FC236}">
                            <a16:creationId xmlns:a16="http://schemas.microsoft.com/office/drawing/2014/main" id="{08C6B8E8-376B-4936-A084-D307AEDF4A05}"/>
                          </a:ext>
                        </a:extLst>
                      </p:cNvPr>
                      <p:cNvPicPr/>
                      <p:nvPr/>
                    </p:nvPicPr>
                    <p:blipFill>
                      <a:blip r:embed="rId15"/>
                      <a:stretch>
                        <a:fillRect/>
                      </a:stretch>
                    </p:blipFill>
                    <p:spPr>
                      <a:xfrm>
                        <a:off x="4146404" y="3578449"/>
                        <a:ext cx="293687" cy="217487"/>
                      </a:xfrm>
                      <a:prstGeom prst="rect">
                        <a:avLst/>
                      </a:prstGeom>
                      <a:solidFill>
                        <a:schemeClr val="bg1"/>
                      </a:solidFill>
                    </p:spPr>
                  </p:pic>
                </p:oleObj>
              </mc:Fallback>
            </mc:AlternateContent>
          </a:graphicData>
        </a:graphic>
      </p:graphicFrame>
      <p:graphicFrame>
        <p:nvGraphicFramePr>
          <p:cNvPr id="7" name="Object 6">
            <a:extLst>
              <a:ext uri="{FF2B5EF4-FFF2-40B4-BE49-F238E27FC236}">
                <a16:creationId xmlns:a16="http://schemas.microsoft.com/office/drawing/2014/main" id="{4C953D68-6256-541D-063F-007EA5AA6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589874613"/>
              </p:ext>
            </p:extLst>
          </p:nvPr>
        </p:nvGraphicFramePr>
        <p:xfrm>
          <a:off x="5620821" y="4826126"/>
          <a:ext cx="325437" cy="217488"/>
        </p:xfrm>
        <a:graphic>
          <a:graphicData uri="http://schemas.openxmlformats.org/presentationml/2006/ole">
            <mc:AlternateContent xmlns:mc="http://schemas.openxmlformats.org/markup-compatibility/2006">
              <mc:Choice xmlns:v="urn:schemas-microsoft-com:vml" Requires="v">
                <p:oleObj name="Equation" r:id="rId16" imgW="266400" imgH="177480" progId="Equation.DSMT4">
                  <p:embed/>
                </p:oleObj>
              </mc:Choice>
              <mc:Fallback>
                <p:oleObj name="Equation" r:id="rId16" imgW="266400" imgH="177480" progId="Equation.DSMT4">
                  <p:embed/>
                  <p:pic>
                    <p:nvPicPr>
                      <p:cNvPr id="14" name="Object 13">
                        <a:extLst>
                          <a:ext uri="{FF2B5EF4-FFF2-40B4-BE49-F238E27FC236}">
                            <a16:creationId xmlns:a16="http://schemas.microsoft.com/office/drawing/2014/main" id="{AAF41348-1385-4D67-FC49-99B707B36B2C}"/>
                          </a:ext>
                          <a:ext uri="{C183D7F6-B498-43B3-948B-1728B52AA6E4}">
                            <adec:decorative xmlns:adec="http://schemas.microsoft.com/office/drawing/2017/decorative" val="1"/>
                          </a:ext>
                        </a:extLst>
                      </p:cNvPr>
                      <p:cNvPicPr/>
                      <p:nvPr/>
                    </p:nvPicPr>
                    <p:blipFill>
                      <a:blip r:embed="rId17"/>
                      <a:stretch>
                        <a:fillRect/>
                      </a:stretch>
                    </p:blipFill>
                    <p:spPr>
                      <a:xfrm>
                        <a:off x="5620821" y="4826126"/>
                        <a:ext cx="325437" cy="217488"/>
                      </a:xfrm>
                      <a:prstGeom prst="rect">
                        <a:avLst/>
                      </a:prstGeom>
                      <a:solidFill>
                        <a:schemeClr val="bg1"/>
                      </a:solidFill>
                    </p:spPr>
                  </p:pic>
                </p:oleObj>
              </mc:Fallback>
            </mc:AlternateContent>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623438" y="5653412"/>
            <a:ext cx="8984812" cy="313350"/>
          </a:xfrm>
        </p:spPr>
        <p:txBody>
          <a:bodyPr wrap="square" lIns="0" tIns="18000" rIns="0" bIns="18000" anchor="ctr" anchorCtr="0">
            <a:spAutoFit/>
          </a:bodyPr>
          <a:lstStyle/>
          <a:p>
            <a:pPr marL="0" indent="0">
              <a:spcBef>
                <a:spcPts val="600"/>
              </a:spcBef>
              <a:buNone/>
            </a:pPr>
            <a:r>
              <a:rPr lang="en-US" sz="1800" dirty="0"/>
              <a:t>Figure 11.1 Major releases in the history of Microsoft operating systems for desktop </a:t>
            </a:r>
            <a:r>
              <a:rPr lang="en-US" sz="1800" spc="-300" dirty="0"/>
              <a:t>P C </a:t>
            </a:r>
            <a:r>
              <a:rPr lang="en-US" sz="1800" dirty="0"/>
              <a:t>s.</a:t>
            </a:r>
          </a:p>
        </p:txBody>
      </p:sp>
    </p:spTree>
    <p:extLst>
      <p:ext uri="{BB962C8B-B14F-4D97-AF65-F5344CB8AC3E}">
        <p14:creationId xmlns:p14="http://schemas.microsoft.com/office/powerpoint/2010/main" val="1176315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Object Procedures</a:t>
            </a:r>
          </a:p>
        </p:txBody>
      </p:sp>
      <p:graphicFrame>
        <p:nvGraphicFramePr>
          <p:cNvPr id="4" name="Table 3">
            <a:extLst>
              <a:ext uri="{FF2B5EF4-FFF2-40B4-BE49-F238E27FC236}">
                <a16:creationId xmlns:a16="http://schemas.microsoft.com/office/drawing/2014/main" id="{E1B5F59B-5DF1-42AA-AF7B-BC144A07ABDF}"/>
              </a:ext>
            </a:extLst>
          </p:cNvPr>
          <p:cNvGraphicFramePr>
            <a:graphicFrameLocks noGrp="1"/>
          </p:cNvGraphicFramePr>
          <p:nvPr>
            <p:extLst>
              <p:ext uri="{D42A27DB-BD31-4B8C-83A1-F6EECF244321}">
                <p14:modId xmlns:p14="http://schemas.microsoft.com/office/powerpoint/2010/main" val="2418055505"/>
              </p:ext>
            </p:extLst>
          </p:nvPr>
        </p:nvGraphicFramePr>
        <p:xfrm>
          <a:off x="1316185" y="2064931"/>
          <a:ext cx="9573490" cy="2480928"/>
        </p:xfrm>
        <a:graphic>
          <a:graphicData uri="http://schemas.openxmlformats.org/drawingml/2006/table">
            <a:tbl>
              <a:tblPr firstRow="1" bandRow="1">
                <a:tableStyleId>{2D5ABB26-0587-4C30-8999-92F81FD0307C}</a:tableStyleId>
              </a:tblPr>
              <a:tblGrid>
                <a:gridCol w="1343890">
                  <a:extLst>
                    <a:ext uri="{9D8B030D-6E8A-4147-A177-3AD203B41FA5}">
                      <a16:colId xmlns:a16="http://schemas.microsoft.com/office/drawing/2014/main" val="3778837786"/>
                    </a:ext>
                  </a:extLst>
                </a:gridCol>
                <a:gridCol w="4491084">
                  <a:extLst>
                    <a:ext uri="{9D8B030D-6E8A-4147-A177-3AD203B41FA5}">
                      <a16:colId xmlns:a16="http://schemas.microsoft.com/office/drawing/2014/main" val="3834452914"/>
                    </a:ext>
                  </a:extLst>
                </a:gridCol>
                <a:gridCol w="3738516">
                  <a:extLst>
                    <a:ext uri="{9D8B030D-6E8A-4147-A177-3AD203B41FA5}">
                      <a16:colId xmlns:a16="http://schemas.microsoft.com/office/drawing/2014/main" val="4026419654"/>
                    </a:ext>
                  </a:extLst>
                </a:gridCol>
              </a:tblGrid>
              <a:tr h="333435">
                <a:tc>
                  <a:txBody>
                    <a:bodyPr/>
                    <a:lstStyle/>
                    <a:p>
                      <a:r>
                        <a:rPr lang="en-US" sz="1600" b="1" noProof="0" dirty="0">
                          <a:solidFill>
                            <a:schemeClr val="tx1"/>
                          </a:solidFill>
                          <a:latin typeface="Arial" panose="020B0604020202020204" pitchFamily="34" charset="0"/>
                          <a:cs typeface="Arial" panose="020B0604020202020204" pitchFamily="34" charset="0"/>
                        </a:rPr>
                        <a:t>Procedure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When called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Notes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For every new handle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Rarely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Parse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For object types that extend the namespace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Used for files and registry keys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Close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At last handle close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Clean up visible side effects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224158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Delete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At last pointer dereference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Object is about to be deleted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526175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Get or set object’s security descriptor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Protection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35867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Query</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Get object’s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Rarely used outside kernel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4439891"/>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250621" y="5018489"/>
            <a:ext cx="7760050" cy="313350"/>
          </a:xfrm>
        </p:spPr>
        <p:txBody>
          <a:bodyPr wrap="square" lIns="0" tIns="18000" rIns="0" bIns="18000" anchor="ctr" anchorCtr="0">
            <a:spAutoFit/>
          </a:bodyPr>
          <a:lstStyle/>
          <a:p>
            <a:pPr marL="0" indent="0">
              <a:spcBef>
                <a:spcPts val="600"/>
              </a:spcBef>
              <a:buNone/>
            </a:pPr>
            <a:r>
              <a:rPr lang="en-US" sz="1800" dirty="0"/>
              <a:t>Figure 11.18 Object procedures supplied when specifying a new object type.</a:t>
            </a:r>
          </a:p>
        </p:txBody>
      </p:sp>
    </p:spTree>
    <p:extLst>
      <p:ext uri="{BB962C8B-B14F-4D97-AF65-F5344CB8AC3E}">
        <p14:creationId xmlns:p14="http://schemas.microsoft.com/office/powerpoint/2010/main" val="485503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Directories in the Object Namespace</a:t>
            </a:r>
          </a:p>
        </p:txBody>
      </p:sp>
      <p:graphicFrame>
        <p:nvGraphicFramePr>
          <p:cNvPr id="4" name="Table 3">
            <a:extLst>
              <a:ext uri="{FF2B5EF4-FFF2-40B4-BE49-F238E27FC236}">
                <a16:creationId xmlns:a16="http://schemas.microsoft.com/office/drawing/2014/main" id="{8C8466BF-CA25-47D3-967A-670C99F78EAA}"/>
              </a:ext>
            </a:extLst>
          </p:cNvPr>
          <p:cNvGraphicFramePr>
            <a:graphicFrameLocks noGrp="1"/>
          </p:cNvGraphicFramePr>
          <p:nvPr>
            <p:extLst>
              <p:ext uri="{D42A27DB-BD31-4B8C-83A1-F6EECF244321}">
                <p14:modId xmlns:p14="http://schemas.microsoft.com/office/powerpoint/2010/main" val="2967923470"/>
              </p:ext>
            </p:extLst>
          </p:nvPr>
        </p:nvGraphicFramePr>
        <p:xfrm>
          <a:off x="2058839" y="982195"/>
          <a:ext cx="8097508" cy="4624731"/>
        </p:xfrm>
        <a:graphic>
          <a:graphicData uri="http://schemas.openxmlformats.org/drawingml/2006/table">
            <a:tbl>
              <a:tblPr firstRow="1" bandRow="1">
                <a:tableStyleId>{2D5ABB26-0587-4C30-8999-92F81FD0307C}</a:tableStyleId>
              </a:tblPr>
              <a:tblGrid>
                <a:gridCol w="2053088">
                  <a:extLst>
                    <a:ext uri="{9D8B030D-6E8A-4147-A177-3AD203B41FA5}">
                      <a16:colId xmlns:a16="http://schemas.microsoft.com/office/drawing/2014/main" val="3778837786"/>
                    </a:ext>
                  </a:extLst>
                </a:gridCol>
                <a:gridCol w="6044420">
                  <a:extLst>
                    <a:ext uri="{9D8B030D-6E8A-4147-A177-3AD203B41FA5}">
                      <a16:colId xmlns:a16="http://schemas.microsoft.com/office/drawing/2014/main" val="3834452914"/>
                    </a:ext>
                  </a:extLst>
                </a:gridCol>
              </a:tblGrid>
              <a:tr h="333435">
                <a:tc>
                  <a:txBody>
                    <a:bodyPr/>
                    <a:lstStyle/>
                    <a:p>
                      <a:r>
                        <a:rPr lang="en-US" sz="1400" b="1" noProof="0" dirty="0">
                          <a:solidFill>
                            <a:schemeClr val="tx1"/>
                          </a:solidFill>
                          <a:latin typeface="Arial" panose="020B0604020202020204" pitchFamily="34" charset="0"/>
                          <a:cs typeface="Arial" panose="020B0604020202020204" pitchFamily="34" charset="0"/>
                        </a:rPr>
                        <a:t>Directory</a:t>
                      </a:r>
                      <a:endParaRPr lang="en-US" sz="14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noProof="0" dirty="0">
                          <a:solidFill>
                            <a:schemeClr val="tx1"/>
                          </a:solidFill>
                          <a:latin typeface="Arial" panose="020B0604020202020204" pitchFamily="34" charset="0"/>
                          <a:cs typeface="Arial" panose="020B0604020202020204" pitchFamily="34" charset="0"/>
                        </a:rPr>
                        <a:t>Contents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\GLOBAL??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Starting place for looking up Win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32 devices like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532563"/>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\Device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All discovered I/O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50609"/>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\Driver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Objects corresponding to each loaded device driver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\Object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Types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The type objects such as those listed in Fig. 11.21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\Windows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Objects for sending messages to all the Win32 GUI windows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319404"/>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\Base</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Named</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Objects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User-created Win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32 objects such as events, mutexes,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7199148"/>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\Sessions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Win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32 objects created in the session. Sess. 0 uses \Base</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Named</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Objects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8499287"/>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\Arc</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Partition names discovered by the boot loader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3869063"/>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a:t>
                      </a:r>
                      <a:r>
                        <a:rPr lang="en-US" sz="1400" spc="-150" baseline="0" noProof="0" dirty="0">
                          <a:solidFill>
                            <a:schemeClr val="tx1"/>
                          </a:solidFill>
                          <a:latin typeface="Arial" panose="020B0604020202020204" pitchFamily="34" charset="0"/>
                          <a:cs typeface="Arial" panose="020B0604020202020204" pitchFamily="34" charset="0"/>
                        </a:rPr>
                        <a:t>N L </a:t>
                      </a:r>
                      <a:r>
                        <a:rPr lang="en-US" sz="1400" noProof="0" dirty="0">
                          <a:solidFill>
                            <a:schemeClr val="tx1"/>
                          </a:solidFill>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National Language Support objects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2241587"/>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\File</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File-system driver objects and file system recognizer objects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5261751"/>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Objects belonging to the security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358677"/>
                  </a:ext>
                </a:extLst>
              </a:tr>
              <a:tr h="357608">
                <a:tc>
                  <a:txBody>
                    <a:bodyPr/>
                    <a:lstStyle/>
                    <a:p>
                      <a:r>
                        <a:rPr lang="en-US" sz="1400" noProof="0" dirty="0">
                          <a:solidFill>
                            <a:schemeClr val="tx1"/>
                          </a:solidFill>
                          <a:latin typeface="Arial" panose="020B0604020202020204" pitchFamily="34" charset="0"/>
                          <a:cs typeface="Arial" panose="020B0604020202020204" pitchFamily="34" charset="0"/>
                        </a:rPr>
                        <a:t>\Known</a:t>
                      </a:r>
                      <a:r>
                        <a:rPr lang="en-US" sz="100" noProof="0" dirty="0">
                          <a:solidFill>
                            <a:schemeClr val="tx1"/>
                          </a:solidFill>
                          <a:latin typeface="Arial" panose="020B0604020202020204" pitchFamily="34" charset="0"/>
                          <a:cs typeface="Arial" panose="020B0604020202020204" pitchFamily="34" charset="0"/>
                        </a:rPr>
                        <a:t> </a:t>
                      </a:r>
                      <a:r>
                        <a:rPr lang="en-US" sz="1400" spc="-200" baseline="0" noProof="0" dirty="0">
                          <a:solidFill>
                            <a:schemeClr val="tx1"/>
                          </a:solidFill>
                          <a:latin typeface="Arial" panose="020B0604020202020204" pitchFamily="34" charset="0"/>
                          <a:cs typeface="Arial" panose="020B0604020202020204" pitchFamily="34" charset="0"/>
                        </a:rPr>
                        <a:t>D L </a:t>
                      </a:r>
                      <a:r>
                        <a:rPr lang="en-US" sz="1400" noProof="0" dirty="0">
                          <a:solidFill>
                            <a:schemeClr val="tx1"/>
                          </a:solidFill>
                          <a:latin typeface="Arial" panose="020B0604020202020204" pitchFamily="34" charset="0"/>
                          <a:cs typeface="Arial" panose="020B0604020202020204" pitchFamily="34" charset="0"/>
                        </a:rPr>
                        <a:t>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Key shared libraries that are opened early and held 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4439891"/>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918994" y="5871173"/>
            <a:ext cx="6423304" cy="313350"/>
          </a:xfrm>
        </p:spPr>
        <p:txBody>
          <a:bodyPr wrap="square" lIns="0" tIns="18000" rIns="0" bIns="18000" anchor="ctr" anchorCtr="0">
            <a:spAutoFit/>
          </a:bodyPr>
          <a:lstStyle/>
          <a:p>
            <a:pPr marL="0" indent="0">
              <a:spcBef>
                <a:spcPts val="600"/>
              </a:spcBef>
              <a:buNone/>
            </a:pPr>
            <a:r>
              <a:rPr lang="en-US" sz="1800" dirty="0"/>
              <a:t>Figure 11.19 Some typical directories in the object namespace.</a:t>
            </a:r>
          </a:p>
        </p:txBody>
      </p:sp>
    </p:spTree>
    <p:extLst>
      <p:ext uri="{BB962C8B-B14F-4D97-AF65-F5344CB8AC3E}">
        <p14:creationId xmlns:p14="http://schemas.microsoft.com/office/powerpoint/2010/main" val="2587636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Opening a File</a:t>
            </a:r>
          </a:p>
        </p:txBody>
      </p:sp>
      <p:pic>
        <p:nvPicPr>
          <p:cNvPr id="4" name="Picture 3" descr="The figure illustrates I slash O and object manager steps for creating or opening a file and getting back a filehandle.&#10;Long description is available in notes, press F6">
            <a:extLst>
              <a:ext uri="{FF2B5EF4-FFF2-40B4-BE49-F238E27FC236}">
                <a16:creationId xmlns:a16="http://schemas.microsoft.com/office/drawing/2014/main" id="{0362E98B-CF84-4325-A503-81F10242BAAD}"/>
              </a:ext>
            </a:extLst>
          </p:cNvPr>
          <p:cNvPicPr>
            <a:picLocks noChangeAspect="1"/>
          </p:cNvPicPr>
          <p:nvPr/>
        </p:nvPicPr>
        <p:blipFill>
          <a:blip r:embed="rId3"/>
          <a:stretch>
            <a:fillRect/>
          </a:stretch>
        </p:blipFill>
        <p:spPr>
          <a:xfrm>
            <a:off x="2436890" y="961172"/>
            <a:ext cx="7318221" cy="419273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489563" y="5641957"/>
            <a:ext cx="9282166" cy="313350"/>
          </a:xfrm>
        </p:spPr>
        <p:txBody>
          <a:bodyPr wrap="square" lIns="0" tIns="18000" rIns="0" bIns="18000" anchor="ctr" anchorCtr="0">
            <a:spAutoFit/>
          </a:bodyPr>
          <a:lstStyle/>
          <a:p>
            <a:pPr marL="0" indent="0">
              <a:spcBef>
                <a:spcPts val="600"/>
              </a:spcBef>
              <a:buNone/>
            </a:pPr>
            <a:r>
              <a:rPr lang="en-US" sz="1800" dirty="0"/>
              <a:t>Figure 11.20 I/O and object manager steps for creating/opening a file and getting a handle.</a:t>
            </a:r>
          </a:p>
        </p:txBody>
      </p:sp>
    </p:spTree>
    <p:extLst>
      <p:ext uri="{BB962C8B-B14F-4D97-AF65-F5344CB8AC3E}">
        <p14:creationId xmlns:p14="http://schemas.microsoft.com/office/powerpoint/2010/main" val="1197781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Executive Object Types </a:t>
            </a:r>
            <a:r>
              <a:rPr lang="en-US" sz="2600" dirty="0"/>
              <a:t>(1 of 2)</a:t>
            </a:r>
          </a:p>
        </p:txBody>
      </p:sp>
      <p:graphicFrame>
        <p:nvGraphicFramePr>
          <p:cNvPr id="4" name="Table 3">
            <a:extLst>
              <a:ext uri="{FF2B5EF4-FFF2-40B4-BE49-F238E27FC236}">
                <a16:creationId xmlns:a16="http://schemas.microsoft.com/office/drawing/2014/main" id="{B4743BB1-FA81-45DD-A045-FAFC9A856DFC}"/>
              </a:ext>
            </a:extLst>
          </p:cNvPr>
          <p:cNvGraphicFramePr>
            <a:graphicFrameLocks noGrp="1"/>
          </p:cNvGraphicFramePr>
          <p:nvPr>
            <p:extLst>
              <p:ext uri="{D42A27DB-BD31-4B8C-83A1-F6EECF244321}">
                <p14:modId xmlns:p14="http://schemas.microsoft.com/office/powerpoint/2010/main" val="3540648110"/>
              </p:ext>
            </p:extLst>
          </p:nvPr>
        </p:nvGraphicFramePr>
        <p:xfrm>
          <a:off x="2058839" y="1330388"/>
          <a:ext cx="8097508" cy="3911360"/>
        </p:xfrm>
        <a:graphic>
          <a:graphicData uri="http://schemas.openxmlformats.org/drawingml/2006/table">
            <a:tbl>
              <a:tblPr firstRow="1" bandRow="1">
                <a:tableStyleId>{2D5ABB26-0587-4C30-8999-92F81FD0307C}</a:tableStyleId>
              </a:tblPr>
              <a:tblGrid>
                <a:gridCol w="1673523">
                  <a:extLst>
                    <a:ext uri="{9D8B030D-6E8A-4147-A177-3AD203B41FA5}">
                      <a16:colId xmlns:a16="http://schemas.microsoft.com/office/drawing/2014/main" val="3778837786"/>
                    </a:ext>
                  </a:extLst>
                </a:gridCol>
                <a:gridCol w="6423985">
                  <a:extLst>
                    <a:ext uri="{9D8B030D-6E8A-4147-A177-3AD203B41FA5}">
                      <a16:colId xmlns:a16="http://schemas.microsoft.com/office/drawing/2014/main" val="3834452914"/>
                    </a:ext>
                  </a:extLst>
                </a:gridCol>
              </a:tblGrid>
              <a:tr h="333435">
                <a:tc>
                  <a:txBody>
                    <a:bodyPr/>
                    <a:lstStyle/>
                    <a:p>
                      <a:r>
                        <a:rPr lang="en-US" sz="1600" b="1" noProof="0" dirty="0">
                          <a:solidFill>
                            <a:schemeClr val="tx1"/>
                          </a:solidFill>
                          <a:latin typeface="Arial" panose="020B0604020202020204" pitchFamily="34" charset="0"/>
                          <a:cs typeface="Arial" panose="020B0604020202020204" pitchFamily="34" charset="0"/>
                        </a:rPr>
                        <a:t>Type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User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5325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Thread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Thread within a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50609"/>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Semaphore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Counting semaphore used for </a:t>
                      </a:r>
                      <a:r>
                        <a:rPr lang="en-US" sz="1600" noProof="0" dirty="0" err="1">
                          <a:solidFill>
                            <a:schemeClr val="tx1"/>
                          </a:solidFill>
                          <a:latin typeface="Arial" panose="020B0604020202020204" pitchFamily="34" charset="0"/>
                          <a:cs typeface="Arial" panose="020B0604020202020204" pitchFamily="34" charset="0"/>
                        </a:rPr>
                        <a:t>interprocess</a:t>
                      </a:r>
                      <a:r>
                        <a:rPr lang="en-US" sz="1600" noProof="0" dirty="0">
                          <a:solidFill>
                            <a:schemeClr val="tx1"/>
                          </a:solidFill>
                          <a:latin typeface="Arial" panose="020B0604020202020204" pitchFamily="34" charset="0"/>
                          <a:cs typeface="Arial" panose="020B0604020202020204" pitchFamily="34" charset="0"/>
                        </a:rPr>
                        <a:t> synchronization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Mutex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Binary semaphore used to enter a critical 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Event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Synchronization object with persistent state (signaled/not)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319404"/>
                  </a:ext>
                </a:extLst>
              </a:tr>
              <a:tr h="357608">
                <a:tc>
                  <a:txBody>
                    <a:bodyPr/>
                    <a:lstStyle/>
                    <a:p>
                      <a:r>
                        <a:rPr lang="en-US" sz="1600" spc="-200" baseline="0" noProof="0" dirty="0">
                          <a:solidFill>
                            <a:schemeClr val="tx1"/>
                          </a:solidFill>
                          <a:latin typeface="Arial" panose="020B0604020202020204" pitchFamily="34" charset="0"/>
                          <a:cs typeface="Arial" panose="020B0604020202020204" pitchFamily="34" charset="0"/>
                        </a:rPr>
                        <a:t>A L P </a:t>
                      </a:r>
                      <a:r>
                        <a:rPr lang="en-US" sz="1600" noProof="0" dirty="0">
                          <a:solidFill>
                            <a:schemeClr val="tx1"/>
                          </a:solidFill>
                          <a:latin typeface="Arial" panose="020B0604020202020204" pitchFamily="34" charset="0"/>
                          <a:cs typeface="Arial" panose="020B0604020202020204" pitchFamily="34" charset="0"/>
                        </a:rPr>
                        <a:t>C 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Mechanism for </a:t>
                      </a:r>
                      <a:r>
                        <a:rPr lang="en-US" sz="1600" noProof="0" dirty="0" err="1">
                          <a:solidFill>
                            <a:schemeClr val="tx1"/>
                          </a:solidFill>
                          <a:latin typeface="Arial" panose="020B0604020202020204" pitchFamily="34" charset="0"/>
                          <a:cs typeface="Arial" panose="020B0604020202020204" pitchFamily="34" charset="0"/>
                        </a:rPr>
                        <a:t>interprocess</a:t>
                      </a:r>
                      <a:r>
                        <a:rPr lang="en-US" sz="1600" noProof="0" dirty="0">
                          <a:solidFill>
                            <a:schemeClr val="tx1"/>
                          </a:solidFill>
                          <a:latin typeface="Arial" panose="020B0604020202020204" pitchFamily="34" charset="0"/>
                          <a:cs typeface="Arial" panose="020B0604020202020204" pitchFamily="34" charset="0"/>
                        </a:rPr>
                        <a:t> message passing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7199148"/>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Timer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Object allowing a thread to sleep for a fixed time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849928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Queue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Object used for completion notification on asynchronous 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38690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Open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Object associated with an open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224158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Access token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Security descriptor for some 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5261751"/>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758537" y="5531116"/>
            <a:ext cx="8744219" cy="313350"/>
          </a:xfrm>
        </p:spPr>
        <p:txBody>
          <a:bodyPr wrap="square" lIns="0" tIns="18000" rIns="0" bIns="18000" anchor="ctr" anchorCtr="0">
            <a:spAutoFit/>
          </a:bodyPr>
          <a:lstStyle/>
          <a:p>
            <a:pPr marL="0" indent="0">
              <a:spcBef>
                <a:spcPts val="600"/>
              </a:spcBef>
              <a:buNone/>
            </a:pPr>
            <a:r>
              <a:rPr lang="en-US" sz="1800" dirty="0"/>
              <a:t>Figure 11.21 Some common executive objects types manager by the object manager.</a:t>
            </a:r>
          </a:p>
        </p:txBody>
      </p:sp>
    </p:spTree>
    <p:extLst>
      <p:ext uri="{BB962C8B-B14F-4D97-AF65-F5344CB8AC3E}">
        <p14:creationId xmlns:p14="http://schemas.microsoft.com/office/powerpoint/2010/main" val="3383082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Executive Object Types </a:t>
            </a:r>
            <a:r>
              <a:rPr lang="en-US" sz="2600" dirty="0"/>
              <a:t>(2 of 2)</a:t>
            </a:r>
          </a:p>
        </p:txBody>
      </p:sp>
      <p:graphicFrame>
        <p:nvGraphicFramePr>
          <p:cNvPr id="4" name="Table 3">
            <a:extLst>
              <a:ext uri="{FF2B5EF4-FFF2-40B4-BE49-F238E27FC236}">
                <a16:creationId xmlns:a16="http://schemas.microsoft.com/office/drawing/2014/main" id="{B4743BB1-FA81-45DD-A045-FAFC9A856DFC}"/>
              </a:ext>
            </a:extLst>
          </p:cNvPr>
          <p:cNvGraphicFramePr>
            <a:graphicFrameLocks noGrp="1"/>
          </p:cNvGraphicFramePr>
          <p:nvPr>
            <p:extLst>
              <p:ext uri="{D42A27DB-BD31-4B8C-83A1-F6EECF244321}">
                <p14:modId xmlns:p14="http://schemas.microsoft.com/office/powerpoint/2010/main" val="2373029037"/>
              </p:ext>
            </p:extLst>
          </p:nvPr>
        </p:nvGraphicFramePr>
        <p:xfrm>
          <a:off x="2058839" y="2106242"/>
          <a:ext cx="8609161" cy="2838536"/>
        </p:xfrm>
        <a:graphic>
          <a:graphicData uri="http://schemas.openxmlformats.org/drawingml/2006/table">
            <a:tbl>
              <a:tblPr firstRow="1" bandRow="1">
                <a:tableStyleId>{2D5ABB26-0587-4C30-8999-92F81FD0307C}</a:tableStyleId>
              </a:tblPr>
              <a:tblGrid>
                <a:gridCol w="1673523">
                  <a:extLst>
                    <a:ext uri="{9D8B030D-6E8A-4147-A177-3AD203B41FA5}">
                      <a16:colId xmlns:a16="http://schemas.microsoft.com/office/drawing/2014/main" val="3778837786"/>
                    </a:ext>
                  </a:extLst>
                </a:gridCol>
                <a:gridCol w="6935638">
                  <a:extLst>
                    <a:ext uri="{9D8B030D-6E8A-4147-A177-3AD203B41FA5}">
                      <a16:colId xmlns:a16="http://schemas.microsoft.com/office/drawing/2014/main" val="3834452914"/>
                    </a:ext>
                  </a:extLst>
                </a:gridCol>
              </a:tblGrid>
              <a:tr h="333435">
                <a:tc>
                  <a:txBody>
                    <a:bodyPr/>
                    <a:lstStyle/>
                    <a:p>
                      <a:r>
                        <a:rPr lang="en-US" sz="1600" b="1" noProof="0" dirty="0">
                          <a:solidFill>
                            <a:schemeClr val="tx1"/>
                          </a:solidFill>
                          <a:latin typeface="Arial" panose="020B0604020202020204" pitchFamily="34" charset="0"/>
                          <a:cs typeface="Arial" panose="020B0604020202020204" pitchFamily="34" charset="0"/>
                        </a:rPr>
                        <a:t>Type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Profile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Data structure used for profiling </a:t>
                      </a:r>
                      <a:r>
                        <a:rPr lang="en-US" sz="1600" spc="-200" baseline="0" noProof="0" dirty="0">
                          <a:solidFill>
                            <a:schemeClr val="tx1"/>
                          </a:solidFill>
                          <a:latin typeface="Arial" panose="020B0604020202020204" pitchFamily="34" charset="0"/>
                          <a:cs typeface="Arial" panose="020B0604020202020204" pitchFamily="34" charset="0"/>
                        </a:rPr>
                        <a:t>C P </a:t>
                      </a:r>
                      <a:r>
                        <a:rPr lang="en-US" sz="1600" noProof="0" dirty="0">
                          <a:solidFill>
                            <a:schemeClr val="tx1"/>
                          </a:solidFill>
                          <a:latin typeface="Arial" panose="020B0604020202020204" pitchFamily="34" charset="0"/>
                          <a:cs typeface="Arial" panose="020B0604020202020204" pitchFamily="34" charset="0"/>
                        </a:rPr>
                        <a:t>U 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5325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Section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Object used for representing mappable files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50609"/>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Registry key, used to attach registry to object-manager namespace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Object directory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Directory for grouping objects within the object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Symbolic 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Refers to another object manager object by path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319404"/>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Device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I/O device object for a physical device, bus, driver, or volume instance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7199148"/>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Device driver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Each loaded device driver has its own 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8499287"/>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154777" y="5475681"/>
            <a:ext cx="9951739" cy="313350"/>
          </a:xfrm>
        </p:spPr>
        <p:txBody>
          <a:bodyPr wrap="square" lIns="0" tIns="18000" rIns="0" bIns="18000" anchor="ctr" anchorCtr="0">
            <a:spAutoFit/>
          </a:bodyPr>
          <a:lstStyle/>
          <a:p>
            <a:pPr marL="0" indent="0">
              <a:spcBef>
                <a:spcPts val="600"/>
              </a:spcBef>
              <a:buNone/>
            </a:pPr>
            <a:r>
              <a:rPr lang="en-US" sz="1800" dirty="0"/>
              <a:t>Figure 11.21 Some common executive objects types manager by the object manager.(Continued)</a:t>
            </a:r>
          </a:p>
        </p:txBody>
      </p:sp>
    </p:spTree>
    <p:extLst>
      <p:ext uri="{BB962C8B-B14F-4D97-AF65-F5344CB8AC3E}">
        <p14:creationId xmlns:p14="http://schemas.microsoft.com/office/powerpoint/2010/main" val="3134282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Jobs, Processes, Threads, and Fibers</a:t>
            </a:r>
          </a:p>
        </p:txBody>
      </p:sp>
      <p:pic>
        <p:nvPicPr>
          <p:cNvPr id="4" name="Picture 3" descr="The figure illustrates the relationship between jobs, processes, threads, and fibers. &#10;Long description is available in notes, press F6">
            <a:extLst>
              <a:ext uri="{FF2B5EF4-FFF2-40B4-BE49-F238E27FC236}">
                <a16:creationId xmlns:a16="http://schemas.microsoft.com/office/drawing/2014/main" id="{3BA3402A-190B-4B61-A89F-54E330BA6A97}"/>
              </a:ext>
            </a:extLst>
          </p:cNvPr>
          <p:cNvPicPr>
            <a:picLocks noChangeAspect="1"/>
          </p:cNvPicPr>
          <p:nvPr/>
        </p:nvPicPr>
        <p:blipFill>
          <a:blip r:embed="rId3"/>
          <a:stretch>
            <a:fillRect/>
          </a:stretch>
        </p:blipFill>
        <p:spPr>
          <a:xfrm>
            <a:off x="1001400" y="1477390"/>
            <a:ext cx="10189207" cy="339400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250621" y="5641941"/>
            <a:ext cx="7760050" cy="313350"/>
          </a:xfrm>
        </p:spPr>
        <p:txBody>
          <a:bodyPr wrap="square" lIns="0" tIns="18000" rIns="0" bIns="18000" anchor="ctr" anchorCtr="0">
            <a:spAutoFit/>
          </a:bodyPr>
          <a:lstStyle/>
          <a:p>
            <a:pPr marL="0" indent="0">
              <a:spcBef>
                <a:spcPts val="600"/>
              </a:spcBef>
              <a:buNone/>
            </a:pPr>
            <a:r>
              <a:rPr lang="en-US" sz="1800" dirty="0"/>
              <a:t>Figure 11.22 The relationship between jobs, processes, threads, and Fibers.</a:t>
            </a:r>
          </a:p>
        </p:txBody>
      </p:sp>
    </p:spTree>
    <p:extLst>
      <p:ext uri="{BB962C8B-B14F-4D97-AF65-F5344CB8AC3E}">
        <p14:creationId xmlns:p14="http://schemas.microsoft.com/office/powerpoint/2010/main" val="3258849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Concepts for </a:t>
            </a:r>
            <a:r>
              <a:rPr lang="en-US" sz="3400" spc="-500" dirty="0"/>
              <a:t>C P </a:t>
            </a:r>
            <a:r>
              <a:rPr lang="en-US" sz="3400" dirty="0"/>
              <a:t>U Management</a:t>
            </a:r>
          </a:p>
        </p:txBody>
      </p:sp>
      <p:graphicFrame>
        <p:nvGraphicFramePr>
          <p:cNvPr id="4" name="Table 3">
            <a:extLst>
              <a:ext uri="{FF2B5EF4-FFF2-40B4-BE49-F238E27FC236}">
                <a16:creationId xmlns:a16="http://schemas.microsoft.com/office/drawing/2014/main" id="{6720A455-76A3-4731-9F53-54D8B479634C}"/>
              </a:ext>
            </a:extLst>
          </p:cNvPr>
          <p:cNvGraphicFramePr>
            <a:graphicFrameLocks noGrp="1"/>
          </p:cNvGraphicFramePr>
          <p:nvPr>
            <p:extLst>
              <p:ext uri="{D42A27DB-BD31-4B8C-83A1-F6EECF244321}">
                <p14:modId xmlns:p14="http://schemas.microsoft.com/office/powerpoint/2010/main" val="885594898"/>
              </p:ext>
            </p:extLst>
          </p:nvPr>
        </p:nvGraphicFramePr>
        <p:xfrm>
          <a:off x="1219195" y="2300208"/>
          <a:ext cx="9767455" cy="2123320"/>
        </p:xfrm>
        <a:graphic>
          <a:graphicData uri="http://schemas.openxmlformats.org/drawingml/2006/table">
            <a:tbl>
              <a:tblPr firstRow="1" bandRow="1">
                <a:tableStyleId>{2D5ABB26-0587-4C30-8999-92F81FD0307C}</a:tableStyleId>
              </a:tblPr>
              <a:tblGrid>
                <a:gridCol w="1384729">
                  <a:extLst>
                    <a:ext uri="{9D8B030D-6E8A-4147-A177-3AD203B41FA5}">
                      <a16:colId xmlns:a16="http://schemas.microsoft.com/office/drawing/2014/main" val="3778837786"/>
                    </a:ext>
                  </a:extLst>
                </a:gridCol>
                <a:gridCol w="5074244">
                  <a:extLst>
                    <a:ext uri="{9D8B030D-6E8A-4147-A177-3AD203B41FA5}">
                      <a16:colId xmlns:a16="http://schemas.microsoft.com/office/drawing/2014/main" val="3834452914"/>
                    </a:ext>
                  </a:extLst>
                </a:gridCol>
                <a:gridCol w="3308482">
                  <a:extLst>
                    <a:ext uri="{9D8B030D-6E8A-4147-A177-3AD203B41FA5}">
                      <a16:colId xmlns:a16="http://schemas.microsoft.com/office/drawing/2014/main" val="938809826"/>
                    </a:ext>
                  </a:extLst>
                </a:gridCol>
              </a:tblGrid>
              <a:tr h="333435">
                <a:tc>
                  <a:txBody>
                    <a:bodyPr/>
                    <a:lstStyle/>
                    <a:p>
                      <a:r>
                        <a:rPr lang="en-US" sz="1600" b="1" noProof="0" dirty="0">
                          <a:solidFill>
                            <a:schemeClr val="tx1"/>
                          </a:solidFill>
                          <a:latin typeface="Arial" panose="020B0604020202020204" pitchFamily="34" charset="0"/>
                          <a:cs typeface="Arial" panose="020B0604020202020204" pitchFamily="34" charset="0"/>
                        </a:rPr>
                        <a:t>Name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Notes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Job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Collection of processes that share quotas and limits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Used in App</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Containers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5325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Container for holding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 noProof="0" dirty="0">
                          <a:solidFill>
                            <a:schemeClr val="tx1"/>
                          </a:solidFill>
                          <a:latin typeface="Arial" panose="020B0604020202020204" pitchFamily="34" charset="0"/>
                          <a:cs typeface="Arial" panose="020B0604020202020204" pitchFamily="34" charset="0"/>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50609"/>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Thread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Entity scheduled by the kernel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 noProof="0" dirty="0">
                          <a:solidFill>
                            <a:schemeClr val="tx1"/>
                          </a:solidFill>
                          <a:latin typeface="Arial" panose="020B0604020202020204" pitchFamily="34" charset="0"/>
                          <a:cs typeface="Arial" panose="020B0604020202020204" pitchFamily="34" charset="0"/>
                        </a:rPr>
                        <a:t>Blank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Fiber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Lightweight thread managed entirely in user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Rarely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Thread pool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Task-oriented programming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Built on top of threads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319404"/>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475487" y="5060034"/>
            <a:ext cx="7310319" cy="313350"/>
          </a:xfrm>
        </p:spPr>
        <p:txBody>
          <a:bodyPr wrap="square" lIns="0" tIns="18000" rIns="0" bIns="18000" anchor="ctr" anchorCtr="0">
            <a:spAutoFit/>
          </a:bodyPr>
          <a:lstStyle/>
          <a:p>
            <a:pPr marL="0" indent="0" algn="ctr">
              <a:spcBef>
                <a:spcPts val="600"/>
              </a:spcBef>
              <a:buNone/>
            </a:pPr>
            <a:r>
              <a:rPr lang="en-US" sz="1800" dirty="0"/>
              <a:t>Figure 11.23 Basic concepts used for </a:t>
            </a:r>
            <a:r>
              <a:rPr lang="en-US" sz="1800" spc="-200" dirty="0"/>
              <a:t>C P </a:t>
            </a:r>
            <a:r>
              <a:rPr lang="en-US" sz="1800" dirty="0"/>
              <a:t>U and resource management.</a:t>
            </a:r>
          </a:p>
        </p:txBody>
      </p:sp>
    </p:spTree>
    <p:extLst>
      <p:ext uri="{BB962C8B-B14F-4D97-AF65-F5344CB8AC3E}">
        <p14:creationId xmlns:p14="http://schemas.microsoft.com/office/powerpoint/2010/main" val="3207941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Synchronization Primitives</a:t>
            </a:r>
          </a:p>
        </p:txBody>
      </p:sp>
      <p:graphicFrame>
        <p:nvGraphicFramePr>
          <p:cNvPr id="4" name="Table 3">
            <a:extLst>
              <a:ext uri="{FF2B5EF4-FFF2-40B4-BE49-F238E27FC236}">
                <a16:creationId xmlns:a16="http://schemas.microsoft.com/office/drawing/2014/main" id="{8F5FD1A2-CD32-47AD-8580-DCF4FC2BB61F}"/>
              </a:ext>
            </a:extLst>
          </p:cNvPr>
          <p:cNvGraphicFramePr>
            <a:graphicFrameLocks noGrp="1"/>
          </p:cNvGraphicFramePr>
          <p:nvPr>
            <p:extLst>
              <p:ext uri="{D42A27DB-BD31-4B8C-83A1-F6EECF244321}">
                <p14:modId xmlns:p14="http://schemas.microsoft.com/office/powerpoint/2010/main" val="4026356087"/>
              </p:ext>
            </p:extLst>
          </p:nvPr>
        </p:nvGraphicFramePr>
        <p:xfrm>
          <a:off x="2024338" y="1137734"/>
          <a:ext cx="8166517" cy="4463422"/>
        </p:xfrm>
        <a:graphic>
          <a:graphicData uri="http://schemas.openxmlformats.org/drawingml/2006/table">
            <a:tbl>
              <a:tblPr firstRow="1" bandRow="1">
                <a:tableStyleId>{2D5ABB26-0587-4C30-8999-92F81FD0307C}</a:tableStyleId>
              </a:tblPr>
              <a:tblGrid>
                <a:gridCol w="2717318">
                  <a:extLst>
                    <a:ext uri="{9D8B030D-6E8A-4147-A177-3AD203B41FA5}">
                      <a16:colId xmlns:a16="http://schemas.microsoft.com/office/drawing/2014/main" val="3778837786"/>
                    </a:ext>
                  </a:extLst>
                </a:gridCol>
                <a:gridCol w="1604513">
                  <a:extLst>
                    <a:ext uri="{9D8B030D-6E8A-4147-A177-3AD203B41FA5}">
                      <a16:colId xmlns:a16="http://schemas.microsoft.com/office/drawing/2014/main" val="3834452914"/>
                    </a:ext>
                  </a:extLst>
                </a:gridCol>
                <a:gridCol w="1647645">
                  <a:extLst>
                    <a:ext uri="{9D8B030D-6E8A-4147-A177-3AD203B41FA5}">
                      <a16:colId xmlns:a16="http://schemas.microsoft.com/office/drawing/2014/main" val="962090939"/>
                    </a:ext>
                  </a:extLst>
                </a:gridCol>
                <a:gridCol w="2197041">
                  <a:extLst>
                    <a:ext uri="{9D8B030D-6E8A-4147-A177-3AD203B41FA5}">
                      <a16:colId xmlns:a16="http://schemas.microsoft.com/office/drawing/2014/main" val="2255298815"/>
                    </a:ext>
                  </a:extLst>
                </a:gridCol>
              </a:tblGrid>
              <a:tr h="298270">
                <a:tc>
                  <a:txBody>
                    <a:bodyPr/>
                    <a:lstStyle/>
                    <a:p>
                      <a:r>
                        <a:rPr lang="en-US" sz="1400" b="1" noProof="0" dirty="0">
                          <a:solidFill>
                            <a:schemeClr val="tx1"/>
                          </a:solidFill>
                          <a:latin typeface="Arial" panose="020B0604020202020204" pitchFamily="34" charset="0"/>
                          <a:cs typeface="Arial" panose="020B0604020202020204" pitchFamily="34" charset="0"/>
                        </a:rPr>
                        <a:t>Primitive</a:t>
                      </a:r>
                      <a:endParaRPr lang="en-US" sz="14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noProof="0" dirty="0">
                          <a:solidFill>
                            <a:schemeClr val="tx1"/>
                          </a:solidFill>
                          <a:latin typeface="Arial" panose="020B0604020202020204" pitchFamily="34" charset="0"/>
                          <a:cs typeface="Arial" panose="020B0604020202020204" pitchFamily="34" charset="0"/>
                        </a:rPr>
                        <a:t>Kernel 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noProof="0" dirty="0">
                          <a:solidFill>
                            <a:schemeClr val="tx1"/>
                          </a:solidFill>
                          <a:latin typeface="Arial" panose="020B0604020202020204" pitchFamily="34" charset="0"/>
                          <a:cs typeface="Arial" panose="020B0604020202020204" pitchFamily="34" charset="0"/>
                        </a:rPr>
                        <a:t>Kernel/User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noProof="0" dirty="0">
                          <a:solidFill>
                            <a:schemeClr val="tx1"/>
                          </a:solidFill>
                          <a:latin typeface="Arial" panose="020B0604020202020204" pitchFamily="34" charset="0"/>
                          <a:cs typeface="Arial" panose="020B0604020202020204" pitchFamily="34" charset="0"/>
                        </a:rPr>
                        <a:t>Shared/Exclusive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Event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Both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532563"/>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Semaphore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Both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50609"/>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Mutex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Both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Exclusive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Critical Section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User-mode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Exclusive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19894">
                <a:tc>
                  <a:txBody>
                    <a:bodyPr/>
                    <a:lstStyle/>
                    <a:p>
                      <a:r>
                        <a:rPr lang="en-US" sz="1400" spc="-200" baseline="0" noProof="0" dirty="0">
                          <a:solidFill>
                            <a:schemeClr val="tx1"/>
                          </a:solidFill>
                          <a:latin typeface="Arial" panose="020B0604020202020204" pitchFamily="34" charset="0"/>
                          <a:cs typeface="Arial" panose="020B0604020202020204" pitchFamily="34" charset="0"/>
                        </a:rPr>
                        <a:t>S R </a:t>
                      </a:r>
                      <a:r>
                        <a:rPr lang="en-US" sz="1400" noProof="0" dirty="0">
                          <a:solidFill>
                            <a:schemeClr val="tx1"/>
                          </a:solidFill>
                          <a:latin typeface="Arial" panose="020B0604020202020204" pitchFamily="34" charset="0"/>
                          <a:cs typeface="Arial" panose="020B0604020202020204" pitchFamily="34" charset="0"/>
                        </a:rPr>
                        <a:t>W 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User-mode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Shared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319404"/>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Condition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User-mode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6269642"/>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Init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Once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User-mode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7774219"/>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Wait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On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User-mode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395781"/>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E</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Resource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Kernel-mode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Shared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425359"/>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Fast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Mutex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Kernel-mode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Exclusive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749451"/>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Push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Kernel-mode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Shared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2183644"/>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Cache-aware Push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Kernel-mode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Shared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062458"/>
                  </a:ext>
                </a:extLst>
              </a:tr>
              <a:tr h="319894">
                <a:tc>
                  <a:txBody>
                    <a:bodyPr/>
                    <a:lstStyle/>
                    <a:p>
                      <a:r>
                        <a:rPr lang="en-US" sz="1400" noProof="0" dirty="0">
                          <a:solidFill>
                            <a:schemeClr val="tx1"/>
                          </a:solidFill>
                          <a:latin typeface="Arial" panose="020B0604020202020204" pitchFamily="34" charset="0"/>
                          <a:cs typeface="Arial" panose="020B0604020202020204" pitchFamily="34" charset="0"/>
                        </a:rPr>
                        <a:t>Auto-expand Push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Kernel-mode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Shared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240461"/>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45649" y="5840080"/>
            <a:ext cx="5369994" cy="313350"/>
          </a:xfrm>
        </p:spPr>
        <p:txBody>
          <a:bodyPr wrap="square" lIns="0" tIns="18000" rIns="0" bIns="18000" anchor="ctr" anchorCtr="0">
            <a:spAutoFit/>
          </a:bodyPr>
          <a:lstStyle/>
          <a:p>
            <a:pPr marL="0" indent="0">
              <a:spcBef>
                <a:spcPts val="600"/>
              </a:spcBef>
              <a:buNone/>
            </a:pPr>
            <a:r>
              <a:rPr lang="en-US" sz="1800" dirty="0"/>
              <a:t>Figure 11.24 Summary of synchronization primitives. </a:t>
            </a:r>
          </a:p>
        </p:txBody>
      </p:sp>
    </p:spTree>
    <p:extLst>
      <p:ext uri="{BB962C8B-B14F-4D97-AF65-F5344CB8AC3E}">
        <p14:creationId xmlns:p14="http://schemas.microsoft.com/office/powerpoint/2010/main" val="2315221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Priorities</a:t>
            </a:r>
          </a:p>
        </p:txBody>
      </p:sp>
      <p:pic>
        <p:nvPicPr>
          <p:cNvPr id="4" name="Picture 3" descr="The table illustrates the data for the Mapping of Win32 priorities to Windows priorities.&#10;Long description is available in notes, press F6">
            <a:extLst>
              <a:ext uri="{FF2B5EF4-FFF2-40B4-BE49-F238E27FC236}">
                <a16:creationId xmlns:a16="http://schemas.microsoft.com/office/drawing/2014/main" id="{7D47CAF6-3702-4FCD-8E6C-846E793215CC}"/>
              </a:ext>
            </a:extLst>
          </p:cNvPr>
          <p:cNvPicPr>
            <a:picLocks noChangeAspect="1"/>
          </p:cNvPicPr>
          <p:nvPr/>
        </p:nvPicPr>
        <p:blipFill>
          <a:blip r:embed="rId3"/>
          <a:stretch>
            <a:fillRect/>
          </a:stretch>
        </p:blipFill>
        <p:spPr>
          <a:xfrm>
            <a:off x="788053" y="1147158"/>
            <a:ext cx="10615900" cy="415430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854440" y="5752768"/>
            <a:ext cx="6552412" cy="313350"/>
          </a:xfrm>
        </p:spPr>
        <p:txBody>
          <a:bodyPr wrap="square" lIns="0" tIns="18000" rIns="0" bIns="18000" anchor="ctr" anchorCtr="0">
            <a:spAutoFit/>
          </a:bodyPr>
          <a:lstStyle/>
          <a:p>
            <a:pPr marL="0" indent="0">
              <a:spcBef>
                <a:spcPts val="600"/>
              </a:spcBef>
              <a:buNone/>
            </a:pPr>
            <a:r>
              <a:rPr lang="en-US" sz="1800" dirty="0"/>
              <a:t>Figure 11.25 Mapping of Win 32 priorities to Windows priorities.</a:t>
            </a:r>
          </a:p>
        </p:txBody>
      </p:sp>
    </p:spTree>
    <p:extLst>
      <p:ext uri="{BB962C8B-B14F-4D97-AF65-F5344CB8AC3E}">
        <p14:creationId xmlns:p14="http://schemas.microsoft.com/office/powerpoint/2010/main" val="36535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Thread priorities</a:t>
            </a:r>
          </a:p>
        </p:txBody>
      </p:sp>
      <p:pic>
        <p:nvPicPr>
          <p:cNvPr id="4" name="Picture 3" descr="The figure illustrates windows supports 32 priorities for threads.&#10;Long description is available in notes, press F6&#10;&#10;">
            <a:extLst>
              <a:ext uri="{FF2B5EF4-FFF2-40B4-BE49-F238E27FC236}">
                <a16:creationId xmlns:a16="http://schemas.microsoft.com/office/drawing/2014/main" id="{9E4BB668-7D18-4464-A661-DAE697C90D89}"/>
              </a:ext>
            </a:extLst>
          </p:cNvPr>
          <p:cNvPicPr>
            <a:picLocks noChangeAspect="1"/>
          </p:cNvPicPr>
          <p:nvPr/>
        </p:nvPicPr>
        <p:blipFill>
          <a:blip r:embed="rId3"/>
          <a:stretch>
            <a:fillRect/>
          </a:stretch>
        </p:blipFill>
        <p:spPr>
          <a:xfrm>
            <a:off x="3315146" y="1178010"/>
            <a:ext cx="5561708" cy="418723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280468" y="5840071"/>
            <a:ext cx="5700356" cy="313350"/>
          </a:xfrm>
        </p:spPr>
        <p:txBody>
          <a:bodyPr wrap="square" lIns="0" tIns="18000" rIns="0" bIns="18000" anchor="ctr" anchorCtr="0">
            <a:spAutoFit/>
          </a:bodyPr>
          <a:lstStyle/>
          <a:p>
            <a:pPr marL="0" indent="0">
              <a:spcBef>
                <a:spcPts val="600"/>
              </a:spcBef>
              <a:buNone/>
            </a:pPr>
            <a:r>
              <a:rPr lang="en-US" sz="1800" dirty="0"/>
              <a:t>Figure 11.26 Windows supports 32 priorities for threads.</a:t>
            </a:r>
          </a:p>
        </p:txBody>
      </p:sp>
    </p:spTree>
    <p:extLst>
      <p:ext uri="{BB962C8B-B14F-4D97-AF65-F5344CB8AC3E}">
        <p14:creationId xmlns:p14="http://schemas.microsoft.com/office/powerpoint/2010/main" val="4129113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649" y="247747"/>
            <a:ext cx="11072601" cy="559572"/>
          </a:xfrm>
        </p:spPr>
        <p:txBody>
          <a:bodyPr wrap="square" lIns="0" tIns="18000" rIns="0" bIns="18000" anchor="ctr" anchorCtr="0">
            <a:spAutoFit/>
          </a:bodyPr>
          <a:lstStyle/>
          <a:p>
            <a:r>
              <a:rPr lang="en-US" sz="3400" dirty="0"/>
              <a:t>History of </a:t>
            </a:r>
            <a:r>
              <a:rPr lang="en-US" sz="3400" spc="-500" dirty="0"/>
              <a:t>M </a:t>
            </a:r>
            <a:r>
              <a:rPr lang="en-US" sz="3400" dirty="0"/>
              <a:t>S-</a:t>
            </a:r>
            <a:r>
              <a:rPr lang="en-US" sz="3400" spc="-500" dirty="0"/>
              <a:t>D O </a:t>
            </a:r>
            <a:r>
              <a:rPr lang="en-US" sz="3400" dirty="0"/>
              <a:t>S and Windows </a:t>
            </a:r>
            <a:r>
              <a:rPr lang="en-US" sz="2600" dirty="0"/>
              <a:t>(2 of 2)</a:t>
            </a:r>
          </a:p>
        </p:txBody>
      </p:sp>
      <p:graphicFrame>
        <p:nvGraphicFramePr>
          <p:cNvPr id="4" name="Table 3">
            <a:extLst>
              <a:ext uri="{FF2B5EF4-FFF2-40B4-BE49-F238E27FC236}">
                <a16:creationId xmlns:a16="http://schemas.microsoft.com/office/drawing/2014/main" id="{9FD4AD1C-C1FA-4545-84FD-25D6B53372C7}"/>
              </a:ext>
            </a:extLst>
          </p:cNvPr>
          <p:cNvGraphicFramePr>
            <a:graphicFrameLocks noGrp="1"/>
          </p:cNvGraphicFramePr>
          <p:nvPr>
            <p:extLst>
              <p:ext uri="{D42A27DB-BD31-4B8C-83A1-F6EECF244321}">
                <p14:modId xmlns:p14="http://schemas.microsoft.com/office/powerpoint/2010/main" val="2820220843"/>
              </p:ext>
            </p:extLst>
          </p:nvPr>
        </p:nvGraphicFramePr>
        <p:xfrm>
          <a:off x="2032962" y="1149584"/>
          <a:ext cx="8140637" cy="4279482"/>
        </p:xfrm>
        <a:graphic>
          <a:graphicData uri="http://schemas.openxmlformats.org/drawingml/2006/table">
            <a:tbl>
              <a:tblPr firstRow="1" bandRow="1">
                <a:tableStyleId>{2D5ABB26-0587-4C30-8999-92F81FD0307C}</a:tableStyleId>
              </a:tblPr>
              <a:tblGrid>
                <a:gridCol w="610584">
                  <a:extLst>
                    <a:ext uri="{9D8B030D-6E8A-4147-A177-3AD203B41FA5}">
                      <a16:colId xmlns:a16="http://schemas.microsoft.com/office/drawing/2014/main" val="3778837786"/>
                    </a:ext>
                  </a:extLst>
                </a:gridCol>
                <a:gridCol w="959423">
                  <a:extLst>
                    <a:ext uri="{9D8B030D-6E8A-4147-A177-3AD203B41FA5}">
                      <a16:colId xmlns:a16="http://schemas.microsoft.com/office/drawing/2014/main" val="3834452914"/>
                    </a:ext>
                  </a:extLst>
                </a:gridCol>
                <a:gridCol w="1475117">
                  <a:extLst>
                    <a:ext uri="{9D8B030D-6E8A-4147-A177-3AD203B41FA5}">
                      <a16:colId xmlns:a16="http://schemas.microsoft.com/office/drawing/2014/main" val="1862390169"/>
                    </a:ext>
                  </a:extLst>
                </a:gridCol>
                <a:gridCol w="1164566">
                  <a:extLst>
                    <a:ext uri="{9D8B030D-6E8A-4147-A177-3AD203B41FA5}">
                      <a16:colId xmlns:a16="http://schemas.microsoft.com/office/drawing/2014/main" val="1016181068"/>
                    </a:ext>
                  </a:extLst>
                </a:gridCol>
                <a:gridCol w="983411">
                  <a:extLst>
                    <a:ext uri="{9D8B030D-6E8A-4147-A177-3AD203B41FA5}">
                      <a16:colId xmlns:a16="http://schemas.microsoft.com/office/drawing/2014/main" val="2518121346"/>
                    </a:ext>
                  </a:extLst>
                </a:gridCol>
                <a:gridCol w="2947536">
                  <a:extLst>
                    <a:ext uri="{9D8B030D-6E8A-4147-A177-3AD203B41FA5}">
                      <a16:colId xmlns:a16="http://schemas.microsoft.com/office/drawing/2014/main" val="3055690927"/>
                    </a:ext>
                  </a:extLst>
                </a:gridCol>
              </a:tblGrid>
              <a:tr h="345773">
                <a:tc>
                  <a:txBody>
                    <a:bodyPr/>
                    <a:lstStyle/>
                    <a:p>
                      <a:r>
                        <a:rPr lang="en-US" sz="1200" b="1" noProof="0" dirty="0">
                          <a:solidFill>
                            <a:schemeClr val="tx1"/>
                          </a:solidFill>
                          <a:latin typeface="Arial" panose="020B0604020202020204" pitchFamily="34" charset="0"/>
                          <a:cs typeface="Arial" panose="020B0604020202020204" pitchFamily="34" charset="0"/>
                        </a:rPr>
                        <a:t>Year</a:t>
                      </a:r>
                      <a:r>
                        <a:rPr lang="en-US" sz="12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spc="-200" baseline="0" noProof="0" dirty="0">
                          <a:solidFill>
                            <a:schemeClr val="tx1"/>
                          </a:solidFill>
                          <a:latin typeface="Arial" panose="020B0604020202020204" pitchFamily="34" charset="0"/>
                          <a:cs typeface="Arial" panose="020B0604020202020204" pitchFamily="34" charset="0"/>
                        </a:rPr>
                        <a:t>M </a:t>
                      </a:r>
                      <a:r>
                        <a:rPr lang="en-US" sz="1200" b="1" noProof="0" dirty="0">
                          <a:solidFill>
                            <a:schemeClr val="tx1"/>
                          </a:solidFill>
                          <a:latin typeface="Arial" panose="020B0604020202020204" pitchFamily="34" charset="0"/>
                          <a:cs typeface="Arial" panose="020B0604020202020204" pitchFamily="34" charset="0"/>
                        </a:rPr>
                        <a:t>S–</a:t>
                      </a:r>
                      <a:r>
                        <a:rPr lang="en-US" sz="1200" b="1" spc="-100" baseline="0" noProof="0" dirty="0">
                          <a:solidFill>
                            <a:schemeClr val="tx1"/>
                          </a:solidFill>
                          <a:latin typeface="Arial" panose="020B0604020202020204" pitchFamily="34" charset="0"/>
                          <a:cs typeface="Arial" panose="020B0604020202020204" pitchFamily="34" charset="0"/>
                        </a:rPr>
                        <a:t>D</a:t>
                      </a:r>
                      <a:r>
                        <a:rPr lang="en-US" sz="1200" b="1" spc="-200" baseline="0" noProof="0" dirty="0">
                          <a:solidFill>
                            <a:schemeClr val="tx1"/>
                          </a:solidFill>
                          <a:latin typeface="Arial" panose="020B0604020202020204" pitchFamily="34" charset="0"/>
                          <a:cs typeface="Arial" panose="020B0604020202020204" pitchFamily="34" charset="0"/>
                        </a:rPr>
                        <a:t> O </a:t>
                      </a:r>
                      <a:r>
                        <a:rPr lang="en-US" sz="1200" b="1" spc="-200" noProof="0" dirty="0">
                          <a:solidFill>
                            <a:schemeClr val="tx1"/>
                          </a:solidFill>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spc="-200" baseline="0" noProof="0" dirty="0">
                          <a:solidFill>
                            <a:schemeClr val="tx1"/>
                          </a:solidFill>
                          <a:latin typeface="Arial" panose="020B0604020202020204" pitchFamily="34" charset="0"/>
                          <a:cs typeface="Arial" panose="020B0604020202020204" pitchFamily="34" charset="0"/>
                        </a:rPr>
                        <a:t>M </a:t>
                      </a:r>
                      <a:r>
                        <a:rPr lang="en-US" sz="1200" b="1" noProof="0" dirty="0">
                          <a:solidFill>
                            <a:schemeClr val="tx1"/>
                          </a:solidFill>
                          <a:latin typeface="Arial" panose="020B0604020202020204" pitchFamily="34" charset="0"/>
                          <a:cs typeface="Arial" panose="020B0604020202020204" pitchFamily="34" charset="0"/>
                        </a:rPr>
                        <a:t>S-</a:t>
                      </a:r>
                      <a:r>
                        <a:rPr lang="en-US" sz="1200" b="1" spc="-200" baseline="0" noProof="0" dirty="0">
                          <a:solidFill>
                            <a:schemeClr val="tx1"/>
                          </a:solidFill>
                          <a:latin typeface="Arial" panose="020B0604020202020204" pitchFamily="34" charset="0"/>
                          <a:cs typeface="Arial" panose="020B0604020202020204" pitchFamily="34" charset="0"/>
                        </a:rPr>
                        <a:t>D O </a:t>
                      </a:r>
                      <a:r>
                        <a:rPr lang="en-US" sz="1200" b="1" noProof="0" dirty="0">
                          <a:solidFill>
                            <a:schemeClr val="tx1"/>
                          </a:solidFill>
                          <a:latin typeface="Arial" panose="020B0604020202020204" pitchFamily="34" charset="0"/>
                          <a:cs typeface="Arial" panose="020B0604020202020204" pitchFamily="34" charset="0"/>
                        </a:rPr>
                        <a:t>S based Windows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spc="-100" baseline="0" noProof="0" dirty="0">
                          <a:solidFill>
                            <a:schemeClr val="tx1"/>
                          </a:solidFill>
                          <a:latin typeface="Arial" panose="020B0604020202020204" pitchFamily="34" charset="0"/>
                          <a:cs typeface="Arial" panose="020B0604020202020204" pitchFamily="34" charset="0"/>
                        </a:rPr>
                        <a:t>N </a:t>
                      </a:r>
                      <a:r>
                        <a:rPr lang="en-US" sz="1200" b="1" noProof="0" dirty="0">
                          <a:solidFill>
                            <a:schemeClr val="tx1"/>
                          </a:solidFill>
                          <a:latin typeface="Arial" panose="020B0604020202020204" pitchFamily="34" charset="0"/>
                          <a:cs typeface="Arial" panose="020B0604020202020204" pitchFamily="34" charset="0"/>
                        </a:rPr>
                        <a:t>T-based</a:t>
                      </a:r>
                    </a:p>
                    <a:p>
                      <a:r>
                        <a:rPr lang="en-US" sz="1200" b="1" noProof="0" dirty="0">
                          <a:solidFill>
                            <a:schemeClr val="tx1"/>
                          </a:solidFill>
                          <a:latin typeface="Arial" panose="020B0604020202020204" pitchFamily="34" charset="0"/>
                          <a:cs typeface="Arial" panose="020B0604020202020204" pitchFamily="34" charset="0"/>
                        </a:rPr>
                        <a:t>Windows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noProof="0" dirty="0">
                          <a:solidFill>
                            <a:schemeClr val="tx1"/>
                          </a:solidFill>
                          <a:latin typeface="Arial" panose="020B0604020202020204" pitchFamily="34" charset="0"/>
                          <a:cs typeface="Arial" panose="020B0604020202020204" pitchFamily="34" charset="0"/>
                        </a:rPr>
                        <a:t>Modern</a:t>
                      </a:r>
                    </a:p>
                    <a:p>
                      <a:r>
                        <a:rPr lang="en-US" sz="1200" b="1" noProof="0" dirty="0">
                          <a:solidFill>
                            <a:schemeClr val="tx1"/>
                          </a:solidFill>
                          <a:latin typeface="Arial" panose="020B0604020202020204" pitchFamily="34" charset="0"/>
                          <a:cs typeface="Arial" panose="020B0604020202020204" pitchFamily="34" charset="0"/>
                        </a:rPr>
                        <a:t>Windows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noProof="0" dirty="0">
                          <a:solidFill>
                            <a:schemeClr val="tx1"/>
                          </a:solidFill>
                          <a:latin typeface="Arial" panose="020B0604020202020204" pitchFamily="34" charset="0"/>
                          <a:cs typeface="Arial" panose="020B0604020202020204" pitchFamily="34" charset="0"/>
                        </a:rPr>
                        <a:t>Notes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50726">
                <a:tc>
                  <a:txBody>
                    <a:bodyPr/>
                    <a:lstStyle/>
                    <a:p>
                      <a:r>
                        <a:rPr lang="en-US" sz="1200" noProof="0" dirty="0">
                          <a:latin typeface="Arial" panose="020B0604020202020204" pitchFamily="34" charset="0"/>
                          <a:cs typeface="Arial" panose="020B0604020202020204" pitchFamily="34" charset="0"/>
                        </a:rPr>
                        <a:t>1998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noProof="0" dirty="0">
                          <a:latin typeface="Arial" panose="020B0604020202020204" pitchFamily="34" charset="0"/>
                          <a:cs typeface="Arial" panose="020B0604020202020204" pitchFamily="34" charset="0"/>
                        </a:rPr>
                        <a:t>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noProof="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70840">
                <a:tc>
                  <a:txBody>
                    <a:bodyPr/>
                    <a:lstStyle/>
                    <a:p>
                      <a:r>
                        <a:rPr lang="en-US" sz="1200" noProof="0" dirty="0">
                          <a:latin typeface="Arial" panose="020B0604020202020204" pitchFamily="34" charset="0"/>
                          <a:cs typeface="Arial" panose="020B0604020202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8 point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noProof="0" dirty="0">
                          <a:latin typeface="Arial" panose="020B0604020202020204" pitchFamily="34" charset="0"/>
                          <a:cs typeface="Arial" panose="020B0604020202020204" pitchFamily="34" charset="0"/>
                        </a:rPr>
                        <a:t>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cs typeface="Arial" panose="020B060402020202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noProof="0" dirty="0">
                          <a:latin typeface="Arial" panose="020B0604020202020204" pitchFamily="34" charset="0"/>
                          <a:cs typeface="Arial" panose="020B0604020202020204" pitchFamily="34" charset="0"/>
                        </a:rPr>
                        <a:t>Win Me was inferior to Win 98</a:t>
                      </a:r>
                    </a:p>
                    <a:p>
                      <a:r>
                        <a:rPr lang="en-US" sz="1200" spc="-100" baseline="0" noProof="0" dirty="0">
                          <a:latin typeface="Arial" panose="020B0604020202020204" pitchFamily="34" charset="0"/>
                          <a:cs typeface="Arial" panose="020B0604020202020204" pitchFamily="34" charset="0"/>
                        </a:rPr>
                        <a:t>N </a:t>
                      </a:r>
                      <a:r>
                        <a:rPr lang="en-US" sz="1200" noProof="0" dirty="0">
                          <a:latin typeface="Arial" panose="020B0604020202020204" pitchFamily="34" charset="0"/>
                          <a:cs typeface="Arial" panose="020B0604020202020204" pitchFamily="34" charset="0"/>
                        </a:rPr>
                        <a:t>T supports </a:t>
                      </a:r>
                      <a:r>
                        <a:rPr lang="en-US" sz="1200" spc="-100" baseline="0" noProof="0" dirty="0">
                          <a:latin typeface="Arial" panose="020B0604020202020204" pitchFamily="34" charset="0"/>
                          <a:cs typeface="Arial" panose="020B0604020202020204" pitchFamily="34" charset="0"/>
                        </a:rPr>
                        <a:t>I </a:t>
                      </a:r>
                      <a:r>
                        <a:rPr lang="en-US" sz="1200" noProof="0" dirty="0">
                          <a:latin typeface="Arial" panose="020B0604020202020204" pitchFamily="34" charset="0"/>
                          <a:cs typeface="Arial" panose="020B0604020202020204" pitchFamily="34" charset="0"/>
                        </a:rPr>
                        <a:t>A-64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70840">
                <a:tc>
                  <a:txBody>
                    <a:bodyPr/>
                    <a:lstStyle/>
                    <a:p>
                      <a:r>
                        <a:rPr lang="en-US" sz="1200" noProof="0" dirty="0">
                          <a:latin typeface="Arial" panose="020B0604020202020204" pitchFamily="34" charset="0"/>
                          <a:cs typeface="Arial" panose="020B0604020202020204" pitchFamily="34" charset="0"/>
                        </a:rPr>
                        <a:t>2001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spc="-100" baseline="0" noProof="0" dirty="0">
                          <a:latin typeface="Arial" panose="020B0604020202020204" pitchFamily="34" charset="0"/>
                          <a:cs typeface="Arial" panose="020B0604020202020204" pitchFamily="34" charset="0"/>
                        </a:rPr>
                        <a:t>X </a:t>
                      </a:r>
                      <a:r>
                        <a:rPr lang="en-US" sz="1200" noProof="0" dirty="0">
                          <a:latin typeface="Arial" panose="020B0604020202020204" pitchFamily="34" charset="0"/>
                          <a:cs typeface="Arial" panose="020B0604020202020204" pitchFamily="34" charset="0"/>
                        </a:rPr>
                        <a:t>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noProof="0" dirty="0">
                          <a:latin typeface="Arial" panose="020B0604020202020204" pitchFamily="34" charset="0"/>
                          <a:cs typeface="Arial" panose="020B0604020202020204" pitchFamily="34" charset="0"/>
                        </a:rPr>
                        <a:t>Replaced Win 98. </a:t>
                      </a:r>
                      <a:r>
                        <a:rPr lang="en-US" sz="1200" spc="-100" baseline="0" noProof="0" dirty="0">
                          <a:latin typeface="Arial" panose="020B0604020202020204" pitchFamily="34" charset="0"/>
                          <a:cs typeface="Arial" panose="020B0604020202020204" pitchFamily="34" charset="0"/>
                        </a:rPr>
                        <a:t>N </a:t>
                      </a:r>
                      <a:r>
                        <a:rPr lang="en-US" sz="1200" noProof="0" dirty="0">
                          <a:latin typeface="Arial" panose="020B0604020202020204" pitchFamily="34" charset="0"/>
                          <a:cs typeface="Arial" panose="020B0604020202020204" pitchFamily="34" charset="0"/>
                        </a:rPr>
                        <a:t>T supports x64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70840">
                <a:tc>
                  <a:txBody>
                    <a:bodyPr/>
                    <a:lstStyle/>
                    <a:p>
                      <a:r>
                        <a:rPr lang="en-US" sz="1200" noProof="0" dirty="0">
                          <a:latin typeface="Arial" panose="020B0604020202020204" pitchFamily="34" charset="0"/>
                          <a:cs typeface="Arial" panose="020B0604020202020204" pitchFamily="34" charset="0"/>
                        </a:rPr>
                        <a:t>2006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cs typeface="Arial" panose="020B0604020202020204" pitchFamily="34" charset="0"/>
                        </a:rPr>
                        <a:t>Vista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noProof="0" dirty="0">
                          <a:latin typeface="Arial" panose="020B0604020202020204" pitchFamily="34" charset="0"/>
                          <a:cs typeface="Arial" panose="020B0604020202020204" pitchFamily="34" charset="0"/>
                        </a:rPr>
                        <a:t>Vista could not supplant </a:t>
                      </a:r>
                      <a:r>
                        <a:rPr lang="en-US" sz="1200" spc="-100" baseline="0" noProof="0" dirty="0">
                          <a:latin typeface="Arial" panose="020B0604020202020204" pitchFamily="34" charset="0"/>
                          <a:cs typeface="Arial" panose="020B0604020202020204" pitchFamily="34" charset="0"/>
                        </a:rPr>
                        <a:t>X </a:t>
                      </a:r>
                      <a:r>
                        <a:rPr lang="en-US" sz="1200" noProof="0" dirty="0">
                          <a:latin typeface="Arial" panose="020B0604020202020204" pitchFamily="34" charset="0"/>
                          <a:cs typeface="Arial" panose="020B0604020202020204" pitchFamily="3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r h="327995">
                <a:tc>
                  <a:txBody>
                    <a:bodyPr/>
                    <a:lstStyle/>
                    <a:p>
                      <a:r>
                        <a:rPr lang="en-US" sz="1200" noProof="0" dirty="0">
                          <a:latin typeface="Arial" panose="020B0604020202020204" pitchFamily="34" charset="0"/>
                          <a:cs typeface="Arial" panose="020B0604020202020204" pitchFamily="34" charset="0"/>
                        </a:rPr>
                        <a:t>2009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noProof="0" dirty="0">
                          <a:latin typeface="Arial" panose="020B0604020202020204" pitchFamily="34" charset="0"/>
                          <a:cs typeface="Arial" panose="020B0604020202020204" pitchFamily="34" charset="0"/>
                        </a:rPr>
                        <a:t>Significantly improved upon 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464809"/>
                  </a:ext>
                </a:extLst>
              </a:tr>
              <a:tr h="370840">
                <a:tc>
                  <a:txBody>
                    <a:bodyPr/>
                    <a:lstStyle/>
                    <a:p>
                      <a:r>
                        <a:rPr lang="en-US" sz="1200" noProof="0" dirty="0">
                          <a:latin typeface="Arial" panose="020B0604020202020204" pitchFamily="34" charset="0"/>
                          <a:cs typeface="Arial" panose="020B0604020202020204" pitchFamily="34" charset="0"/>
                        </a:rPr>
                        <a:t>2012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noProof="0" dirty="0">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noProof="0" dirty="0">
                          <a:latin typeface="Arial" panose="020B0604020202020204" pitchFamily="34" charset="0"/>
                          <a:cs typeface="Arial" panose="020B0604020202020204" pitchFamily="34" charset="0"/>
                        </a:rPr>
                        <a:t>First Modern version, supports 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620260"/>
                  </a:ext>
                </a:extLst>
              </a:tr>
              <a:tr h="293681">
                <a:tc>
                  <a:txBody>
                    <a:bodyPr/>
                    <a:lstStyle/>
                    <a:p>
                      <a:r>
                        <a:rPr lang="en-US" sz="1200" noProof="0" dirty="0">
                          <a:latin typeface="Arial" panose="020B0604020202020204" pitchFamily="34" charset="0"/>
                          <a:cs typeface="Arial" panose="020B0604020202020204" pitchFamily="34" charset="0"/>
                        </a:rPr>
                        <a:t>2013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noProof="0" dirty="0">
                          <a:latin typeface="Arial" panose="020B0604020202020204" pitchFamily="34" charset="0"/>
                          <a:cs typeface="Arial" panose="020B0604020202020204" pitchFamily="34" charset="0"/>
                        </a:rPr>
                        <a:t>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noProof="0" dirty="0">
                          <a:latin typeface="Arial" panose="020B0604020202020204" pitchFamily="34" charset="0"/>
                          <a:cs typeface="Arial" panose="020B0604020202020204" pitchFamily="34" charset="0"/>
                        </a:rPr>
                        <a:t>Fixed complaints about Windows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735329"/>
                  </a:ext>
                </a:extLst>
              </a:tr>
              <a:tr h="274225">
                <a:tc>
                  <a:txBody>
                    <a:bodyPr/>
                    <a:lstStyle/>
                    <a:p>
                      <a:r>
                        <a:rPr lang="en-US" sz="1200" noProof="0" dirty="0">
                          <a:latin typeface="Arial" panose="020B0604020202020204" pitchFamily="34" charset="0"/>
                          <a:cs typeface="Arial" panose="020B0604020202020204" pitchFamily="34" charset="0"/>
                        </a:rPr>
                        <a:t>2015–2020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noProof="0" dirty="0">
                          <a:latin typeface="Arial" panose="020B0604020202020204" pitchFamily="34" charset="0"/>
                          <a:cs typeface="Arial" panose="020B06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noProof="0" dirty="0">
                          <a:latin typeface="Arial" panose="020B0604020202020204" pitchFamily="34" charset="0"/>
                          <a:cs typeface="Arial" panose="020B0604020202020204" pitchFamily="34" charset="0"/>
                        </a:rPr>
                        <a:t>Unified </a:t>
                      </a:r>
                      <a:r>
                        <a:rPr lang="en-US" sz="1200" spc="-200" baseline="0" noProof="0" dirty="0">
                          <a:latin typeface="Arial" panose="020B0604020202020204" pitchFamily="34" charset="0"/>
                          <a:cs typeface="Arial" panose="020B0604020202020204" pitchFamily="34" charset="0"/>
                        </a:rPr>
                        <a:t>O </a:t>
                      </a:r>
                      <a:r>
                        <a:rPr lang="en-US" sz="1200" noProof="0" dirty="0">
                          <a:latin typeface="Arial" panose="020B0604020202020204" pitchFamily="34" charset="0"/>
                          <a:cs typeface="Arial" panose="020B0604020202020204" pitchFamily="34" charset="0"/>
                        </a:rPr>
                        <a:t>S for multiple devices</a:t>
                      </a:r>
                    </a:p>
                    <a:p>
                      <a:r>
                        <a:rPr lang="en-US" sz="1200" noProof="0" dirty="0">
                          <a:latin typeface="Arial" panose="020B0604020202020204" pitchFamily="34" charset="0"/>
                          <a:cs typeface="Arial" panose="020B0604020202020204" pitchFamily="34" charset="0"/>
                        </a:rPr>
                        <a:t>Rapid releases every 6 months</a:t>
                      </a:r>
                    </a:p>
                    <a:p>
                      <a:r>
                        <a:rPr lang="en-US" sz="1200" noProof="0" dirty="0">
                          <a:latin typeface="Arial" panose="020B0604020202020204" pitchFamily="34" charset="0"/>
                          <a:cs typeface="Arial" panose="020B0604020202020204" pitchFamily="34" charset="0"/>
                        </a:rPr>
                        <a:t>Reached 1.3 billion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651751"/>
                  </a:ext>
                </a:extLst>
              </a:tr>
              <a:tr h="370840">
                <a:tc>
                  <a:txBody>
                    <a:bodyPr/>
                    <a:lstStyle/>
                    <a:p>
                      <a:r>
                        <a:rPr lang="en-US" sz="1200" noProof="0" dirty="0">
                          <a:latin typeface="Arial" panose="020B0604020202020204" pitchFamily="34" charset="0"/>
                          <a:cs typeface="Arial" panose="020B0604020202020204" pitchFamily="34" charset="0"/>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noProof="0" dirty="0">
                          <a:latin typeface="Arial" panose="020B0604020202020204" pitchFamily="34" charset="0"/>
                          <a:cs typeface="Arial" panose="020B0604020202020204" pitchFamily="34"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noProof="0" dirty="0">
                          <a:latin typeface="Arial" panose="020B0604020202020204" pitchFamily="34" charset="0"/>
                          <a:cs typeface="Arial" panose="020B0604020202020204" pitchFamily="34" charset="0"/>
                        </a:rPr>
                        <a:t>Fresh new </a:t>
                      </a:r>
                      <a:r>
                        <a:rPr lang="en-US" sz="1200" spc="-100" baseline="0" noProof="0" dirty="0">
                          <a:latin typeface="Arial" panose="020B0604020202020204" pitchFamily="34" charset="0"/>
                          <a:cs typeface="Arial" panose="020B0604020202020204" pitchFamily="34" charset="0"/>
                        </a:rPr>
                        <a:t>U </a:t>
                      </a:r>
                      <a:r>
                        <a:rPr lang="en-US" sz="1200" noProof="0" dirty="0">
                          <a:latin typeface="Arial" panose="020B0604020202020204" pitchFamily="34" charset="0"/>
                          <a:cs typeface="Arial" panose="020B0604020202020204" pitchFamily="34" charset="0"/>
                        </a:rPr>
                        <a:t>I</a:t>
                      </a:r>
                    </a:p>
                    <a:p>
                      <a:r>
                        <a:rPr lang="en-US" sz="1200" noProof="0" dirty="0">
                          <a:latin typeface="Arial" panose="020B0604020202020204" pitchFamily="34" charset="0"/>
                          <a:cs typeface="Arial" panose="020B0604020202020204" pitchFamily="34" charset="0"/>
                        </a:rPr>
                        <a:t>Broader application support</a:t>
                      </a:r>
                    </a:p>
                    <a:p>
                      <a:r>
                        <a:rPr lang="en-US" sz="1200" noProof="0" dirty="0">
                          <a:latin typeface="Arial" panose="020B0604020202020204" pitchFamily="34" charset="0"/>
                          <a:cs typeface="Arial" panose="020B0604020202020204" pitchFamily="34" charset="0"/>
                        </a:rPr>
                        <a:t>Higher security baseline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35717"/>
                  </a:ext>
                </a:extLst>
              </a:tr>
            </a:tbl>
          </a:graphicData>
        </a:graphic>
      </p:graphicFrame>
      <p:graphicFrame>
        <p:nvGraphicFramePr>
          <p:cNvPr id="5" name="Object 4">
            <a:extLst>
              <a:ext uri="{FF2B5EF4-FFF2-40B4-BE49-F238E27FC236}">
                <a16:creationId xmlns:a16="http://schemas.microsoft.com/office/drawing/2014/main" id="{02B4EDC2-7BBA-4338-89A9-008BEC94FBE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730199549"/>
              </p:ext>
            </p:extLst>
          </p:nvPr>
        </p:nvGraphicFramePr>
        <p:xfrm>
          <a:off x="3002425" y="2081058"/>
          <a:ext cx="255836" cy="179741"/>
        </p:xfrm>
        <a:graphic>
          <a:graphicData uri="http://schemas.openxmlformats.org/presentationml/2006/ole">
            <mc:AlternateContent xmlns:mc="http://schemas.openxmlformats.org/markup-compatibility/2006">
              <mc:Choice xmlns:v="urn:schemas-microsoft-com:vml" Requires="v">
                <p:oleObj name="Equation" r:id="rId3" imgW="253800" imgH="177480" progId="Equation.DSMT4">
                  <p:embed/>
                </p:oleObj>
              </mc:Choice>
              <mc:Fallback>
                <p:oleObj name="Equation" r:id="rId3" imgW="253800" imgH="177480" progId="Equation.DSMT4">
                  <p:embed/>
                  <p:pic>
                    <p:nvPicPr>
                      <p:cNvPr id="12" name="Object 11">
                        <a:extLst>
                          <a:ext uri="{FF2B5EF4-FFF2-40B4-BE49-F238E27FC236}">
                            <a16:creationId xmlns:a16="http://schemas.microsoft.com/office/drawing/2014/main" id="{DF86FA87-DD3D-4B96-9B7C-F02B2DCB9CB8}"/>
                          </a:ext>
                        </a:extLst>
                      </p:cNvPr>
                      <p:cNvPicPr/>
                      <p:nvPr/>
                    </p:nvPicPr>
                    <p:blipFill>
                      <a:blip r:embed="rId4"/>
                      <a:stretch>
                        <a:fillRect/>
                      </a:stretch>
                    </p:blipFill>
                    <p:spPr>
                      <a:xfrm>
                        <a:off x="3002425" y="2081058"/>
                        <a:ext cx="255836" cy="179741"/>
                      </a:xfrm>
                      <a:prstGeom prst="rect">
                        <a:avLst/>
                      </a:prstGeom>
                      <a:solidFill>
                        <a:schemeClr val="bg1"/>
                      </a:solidFill>
                    </p:spPr>
                  </p:pic>
                </p:oleObj>
              </mc:Fallback>
            </mc:AlternateContent>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951938" y="5726981"/>
            <a:ext cx="10327810" cy="313350"/>
          </a:xfrm>
        </p:spPr>
        <p:txBody>
          <a:bodyPr wrap="square" lIns="0" tIns="18000" rIns="0" bIns="18000" anchor="ctr" anchorCtr="0">
            <a:spAutoFit/>
          </a:bodyPr>
          <a:lstStyle/>
          <a:p>
            <a:pPr marL="0" indent="0">
              <a:spcBef>
                <a:spcPts val="600"/>
              </a:spcBef>
              <a:buNone/>
            </a:pPr>
            <a:r>
              <a:rPr lang="en-US" sz="1800" dirty="0"/>
              <a:t>Figure 11.1 Major releases in the history of Microsoft operating systems for desktop </a:t>
            </a:r>
            <a:r>
              <a:rPr lang="en-US" sz="1800" spc="-300" dirty="0"/>
              <a:t>P </a:t>
            </a:r>
            <a:r>
              <a:rPr lang="en-US" sz="1800" dirty="0"/>
              <a:t>Cs. (Continued)</a:t>
            </a:r>
          </a:p>
        </p:txBody>
      </p:sp>
    </p:spTree>
    <p:extLst>
      <p:ext uri="{BB962C8B-B14F-4D97-AF65-F5344CB8AC3E}">
        <p14:creationId xmlns:p14="http://schemas.microsoft.com/office/powerpoint/2010/main" val="962852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Priority Inversion</a:t>
            </a:r>
          </a:p>
        </p:txBody>
      </p:sp>
      <p:pic>
        <p:nvPicPr>
          <p:cNvPr id="4" name="Picture 3" descr="The figure illustrates an example of priority inversion.&#10;Long description is available in notes, press F6">
            <a:extLst>
              <a:ext uri="{FF2B5EF4-FFF2-40B4-BE49-F238E27FC236}">
                <a16:creationId xmlns:a16="http://schemas.microsoft.com/office/drawing/2014/main" id="{B67CD2EE-FE6A-49DC-BC5B-FDF3A208B71F}"/>
              </a:ext>
            </a:extLst>
          </p:cNvPr>
          <p:cNvPicPr>
            <a:picLocks noChangeAspect="1"/>
          </p:cNvPicPr>
          <p:nvPr/>
        </p:nvPicPr>
        <p:blipFill>
          <a:blip r:embed="rId3"/>
          <a:stretch>
            <a:fillRect/>
          </a:stretch>
        </p:blipFill>
        <p:spPr>
          <a:xfrm>
            <a:off x="3391577" y="1109494"/>
            <a:ext cx="5408853" cy="442047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817926" y="5826219"/>
            <a:ext cx="4625440" cy="313350"/>
          </a:xfrm>
        </p:spPr>
        <p:txBody>
          <a:bodyPr wrap="square" lIns="0" tIns="18000" rIns="0" bIns="18000" anchor="ctr" anchorCtr="0">
            <a:spAutoFit/>
          </a:bodyPr>
          <a:lstStyle/>
          <a:p>
            <a:pPr marL="0" indent="0">
              <a:spcBef>
                <a:spcPts val="600"/>
              </a:spcBef>
              <a:buNone/>
            </a:pPr>
            <a:r>
              <a:rPr lang="en-US" sz="1800" dirty="0"/>
              <a:t>Figure 11.27 An example of priority inversion.</a:t>
            </a:r>
          </a:p>
        </p:txBody>
      </p:sp>
    </p:spTree>
    <p:extLst>
      <p:ext uri="{BB962C8B-B14F-4D97-AF65-F5344CB8AC3E}">
        <p14:creationId xmlns:p14="http://schemas.microsoft.com/office/powerpoint/2010/main" val="2922526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Windows on Windows</a:t>
            </a:r>
          </a:p>
        </p:txBody>
      </p:sp>
      <p:pic>
        <p:nvPicPr>
          <p:cNvPr id="4" name="Picture 3" descr="The figure illustrates the native vs. W o W 64 processes on an arm64 machine. &#10;Long description is available in notes, press F6">
            <a:extLst>
              <a:ext uri="{FF2B5EF4-FFF2-40B4-BE49-F238E27FC236}">
                <a16:creationId xmlns:a16="http://schemas.microsoft.com/office/drawing/2014/main" id="{3AF20852-633E-4FDD-ADA0-7202322A21FA}"/>
              </a:ext>
            </a:extLst>
          </p:cNvPr>
          <p:cNvPicPr>
            <a:picLocks noChangeAspect="1"/>
          </p:cNvPicPr>
          <p:nvPr/>
        </p:nvPicPr>
        <p:blipFill>
          <a:blip r:embed="rId3"/>
          <a:stretch>
            <a:fillRect/>
          </a:stretch>
        </p:blipFill>
        <p:spPr>
          <a:xfrm>
            <a:off x="2428956" y="1072133"/>
            <a:ext cx="7334095" cy="399902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301117" y="5628067"/>
            <a:ext cx="9659059" cy="313350"/>
          </a:xfrm>
        </p:spPr>
        <p:txBody>
          <a:bodyPr wrap="square" lIns="0" tIns="18000" rIns="0" bIns="18000" anchor="ctr" anchorCtr="0">
            <a:spAutoFit/>
          </a:bodyPr>
          <a:lstStyle/>
          <a:p>
            <a:pPr marL="0" indent="0">
              <a:spcBef>
                <a:spcPts val="600"/>
              </a:spcBef>
              <a:buNone/>
            </a:pPr>
            <a:r>
              <a:rPr lang="en-US" sz="1800" dirty="0"/>
              <a:t>Figure 11.28 Native v</a:t>
            </a:r>
            <a:r>
              <a:rPr lang="en-US" sz="100" dirty="0"/>
              <a:t>ersu</a:t>
            </a:r>
            <a:r>
              <a:rPr lang="en-US" sz="1800" dirty="0"/>
              <a:t>s. WoW</a:t>
            </a:r>
            <a:r>
              <a:rPr lang="en-US" sz="1800" spc="-300" dirty="0"/>
              <a:t> 6 </a:t>
            </a:r>
            <a:r>
              <a:rPr lang="en-US" sz="1800" dirty="0"/>
              <a:t>4 on an arm 64 machine. Shaded areas indicate emulated code.</a:t>
            </a:r>
          </a:p>
        </p:txBody>
      </p:sp>
    </p:spTree>
    <p:extLst>
      <p:ext uri="{BB962C8B-B14F-4D97-AF65-F5344CB8AC3E}">
        <p14:creationId xmlns:p14="http://schemas.microsoft.com/office/powerpoint/2010/main" val="2381182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43295"/>
            <a:ext cx="11072811" cy="559572"/>
          </a:xfrm>
        </p:spPr>
        <p:txBody>
          <a:bodyPr wrap="square" lIns="0" tIns="18000" rIns="0" bIns="18000" anchor="ctr" anchorCtr="0">
            <a:spAutoFit/>
          </a:bodyPr>
          <a:lstStyle/>
          <a:p>
            <a:r>
              <a:rPr lang="en-US" sz="3400" dirty="0"/>
              <a:t>Comparison of x</a:t>
            </a:r>
            <a:r>
              <a:rPr lang="en-US" sz="100" dirty="0"/>
              <a:t> </a:t>
            </a:r>
            <a:r>
              <a:rPr lang="en-US" sz="3400" dirty="0"/>
              <a:t>86 and x</a:t>
            </a:r>
            <a:r>
              <a:rPr lang="en-US" sz="100" dirty="0"/>
              <a:t> </a:t>
            </a:r>
            <a:r>
              <a:rPr lang="en-US" sz="3400" dirty="0"/>
              <a:t>64 Emulation</a:t>
            </a:r>
          </a:p>
        </p:txBody>
      </p:sp>
      <p:pic>
        <p:nvPicPr>
          <p:cNvPr id="4" name="Picture 3" descr="A figure illustrates the comparison of x 86 and x 64 emulation infrastructure on an arm64 machine.&#10;Long description is available in notes, press F6">
            <a:extLst>
              <a:ext uri="{FF2B5EF4-FFF2-40B4-BE49-F238E27FC236}">
                <a16:creationId xmlns:a16="http://schemas.microsoft.com/office/drawing/2014/main" id="{AE835E4D-1E59-47A8-8D12-888953CD1B6F}"/>
              </a:ext>
            </a:extLst>
          </p:cNvPr>
          <p:cNvPicPr>
            <a:picLocks noChangeAspect="1"/>
          </p:cNvPicPr>
          <p:nvPr/>
        </p:nvPicPr>
        <p:blipFill>
          <a:blip r:embed="rId3"/>
          <a:stretch>
            <a:fillRect/>
          </a:stretch>
        </p:blipFill>
        <p:spPr>
          <a:xfrm>
            <a:off x="2527507" y="1079262"/>
            <a:ext cx="7136992" cy="407940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458403" y="5539745"/>
            <a:ext cx="7286399" cy="590349"/>
          </a:xfrm>
        </p:spPr>
        <p:txBody>
          <a:bodyPr wrap="square" lIns="0" tIns="18000" rIns="0" bIns="18000" anchor="ctr" anchorCtr="0">
            <a:spAutoFit/>
          </a:bodyPr>
          <a:lstStyle/>
          <a:p>
            <a:pPr marL="0" indent="0">
              <a:spcBef>
                <a:spcPts val="600"/>
              </a:spcBef>
              <a:buNone/>
            </a:pPr>
            <a:r>
              <a:rPr lang="en-US" sz="1800" dirty="0"/>
              <a:t>Figure 11.29 Comparison of x</a:t>
            </a:r>
            <a:r>
              <a:rPr lang="en-US" sz="100" dirty="0"/>
              <a:t> </a:t>
            </a:r>
            <a:r>
              <a:rPr lang="en-US" sz="1800" dirty="0"/>
              <a:t>86 and x</a:t>
            </a:r>
            <a:r>
              <a:rPr lang="en-US" sz="100" dirty="0"/>
              <a:t> </a:t>
            </a:r>
            <a:r>
              <a:rPr lang="en-US" sz="1800" dirty="0"/>
              <a:t>64 emulation infrastructure on an arm 64 machine. Shaded areas indicate emulated code.</a:t>
            </a:r>
          </a:p>
        </p:txBody>
      </p:sp>
    </p:spTree>
    <p:extLst>
      <p:ext uri="{BB962C8B-B14F-4D97-AF65-F5344CB8AC3E}">
        <p14:creationId xmlns:p14="http://schemas.microsoft.com/office/powerpoint/2010/main" val="3637797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Paging</a:t>
            </a:r>
          </a:p>
        </p:txBody>
      </p:sp>
      <p:pic>
        <p:nvPicPr>
          <p:cNvPr id="4" name="Picture 3" descr="A figure illustrates a virtual to physical address translation with a 4-level page table scheme implementing 48-bits of the virtual address.&#10;Long description is available in notes, press F6">
            <a:extLst>
              <a:ext uri="{FF2B5EF4-FFF2-40B4-BE49-F238E27FC236}">
                <a16:creationId xmlns:a16="http://schemas.microsoft.com/office/drawing/2014/main" id="{62D08963-ABF5-4FC0-B45F-6C095F24E8F0}"/>
              </a:ext>
            </a:extLst>
          </p:cNvPr>
          <p:cNvPicPr>
            <a:picLocks noChangeAspect="1"/>
          </p:cNvPicPr>
          <p:nvPr/>
        </p:nvPicPr>
        <p:blipFill>
          <a:blip r:embed="rId3"/>
          <a:stretch>
            <a:fillRect/>
          </a:stretch>
        </p:blipFill>
        <p:spPr>
          <a:xfrm>
            <a:off x="2007809" y="1108339"/>
            <a:ext cx="8176388" cy="395171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204043" y="5614227"/>
            <a:ext cx="9853207" cy="313350"/>
          </a:xfrm>
        </p:spPr>
        <p:txBody>
          <a:bodyPr wrap="square" lIns="0" tIns="18000" rIns="0" bIns="18000" anchor="ctr" anchorCtr="0">
            <a:spAutoFit/>
          </a:bodyPr>
          <a:lstStyle/>
          <a:p>
            <a:pPr marL="0" indent="0">
              <a:spcBef>
                <a:spcPts val="600"/>
              </a:spcBef>
              <a:buNone/>
            </a:pPr>
            <a:r>
              <a:rPr lang="en-US" sz="1800" dirty="0"/>
              <a:t>Figure 11.30 Virtual to physical address translation with a 4-level page table with 48 address bits.</a:t>
            </a:r>
          </a:p>
        </p:txBody>
      </p:sp>
    </p:spTree>
    <p:extLst>
      <p:ext uri="{BB962C8B-B14F-4D97-AF65-F5344CB8AC3E}">
        <p14:creationId xmlns:p14="http://schemas.microsoft.com/office/powerpoint/2010/main" val="3436589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Virtual Address Space Layout</a:t>
            </a:r>
          </a:p>
        </p:txBody>
      </p:sp>
      <p:pic>
        <p:nvPicPr>
          <p:cNvPr id="4" name="Picture 3" descr="The figure illustrates a virtual address space layout for two 64-bit user processes. &#10;Long description is available in notes, press F6">
            <a:extLst>
              <a:ext uri="{FF2B5EF4-FFF2-40B4-BE49-F238E27FC236}">
                <a16:creationId xmlns:a16="http://schemas.microsoft.com/office/drawing/2014/main" id="{315BBE29-A718-4B8D-81F3-125A748F2158}"/>
              </a:ext>
            </a:extLst>
          </p:cNvPr>
          <p:cNvPicPr>
            <a:picLocks noChangeAspect="1"/>
          </p:cNvPicPr>
          <p:nvPr/>
        </p:nvPicPr>
        <p:blipFill>
          <a:blip r:embed="rId3"/>
          <a:stretch>
            <a:fillRect/>
          </a:stretch>
        </p:blipFill>
        <p:spPr>
          <a:xfrm>
            <a:off x="3278666" y="1114957"/>
            <a:ext cx="5634669" cy="404304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86897" y="5518338"/>
            <a:ext cx="6874519" cy="590349"/>
          </a:xfrm>
        </p:spPr>
        <p:txBody>
          <a:bodyPr wrap="square" lIns="0" tIns="18000" rIns="0" bIns="18000" anchor="ctr" anchorCtr="0">
            <a:spAutoFit/>
          </a:bodyPr>
          <a:lstStyle/>
          <a:p>
            <a:pPr marL="0" indent="0">
              <a:spcBef>
                <a:spcPts val="600"/>
              </a:spcBef>
              <a:buNone/>
            </a:pPr>
            <a:r>
              <a:rPr lang="en-US" sz="1800" dirty="0"/>
              <a:t>Figure 11.31 Virtual address space layout for 64-bit user processes. The white areas are private. The shaded ones are shared.</a:t>
            </a:r>
          </a:p>
        </p:txBody>
      </p:sp>
    </p:spTree>
    <p:extLst>
      <p:ext uri="{BB962C8B-B14F-4D97-AF65-F5344CB8AC3E}">
        <p14:creationId xmlns:p14="http://schemas.microsoft.com/office/powerpoint/2010/main" val="139713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Win</a:t>
            </a:r>
            <a:r>
              <a:rPr lang="en-US" sz="100" dirty="0"/>
              <a:t> </a:t>
            </a:r>
            <a:r>
              <a:rPr lang="en-US" sz="3400" dirty="0"/>
              <a:t>32 Calls for Virtual Memory</a:t>
            </a:r>
          </a:p>
        </p:txBody>
      </p:sp>
      <p:graphicFrame>
        <p:nvGraphicFramePr>
          <p:cNvPr id="4" name="Table 3">
            <a:extLst>
              <a:ext uri="{FF2B5EF4-FFF2-40B4-BE49-F238E27FC236}">
                <a16:creationId xmlns:a16="http://schemas.microsoft.com/office/drawing/2014/main" id="{ABAA9834-6592-4C26-8DED-E7F04F7E44AC}"/>
              </a:ext>
            </a:extLst>
          </p:cNvPr>
          <p:cNvGraphicFramePr>
            <a:graphicFrameLocks noGrp="1"/>
          </p:cNvGraphicFramePr>
          <p:nvPr>
            <p:extLst>
              <p:ext uri="{D42A27DB-BD31-4B8C-83A1-F6EECF244321}">
                <p14:modId xmlns:p14="http://schemas.microsoft.com/office/powerpoint/2010/main" val="2467325718"/>
              </p:ext>
            </p:extLst>
          </p:nvPr>
        </p:nvGraphicFramePr>
        <p:xfrm>
          <a:off x="2024335" y="1468932"/>
          <a:ext cx="8166516" cy="3911360"/>
        </p:xfrm>
        <a:graphic>
          <a:graphicData uri="http://schemas.openxmlformats.org/drawingml/2006/table">
            <a:tbl>
              <a:tblPr firstRow="1" bandRow="1">
                <a:tableStyleId>{2D5ABB26-0587-4C30-8999-92F81FD0307C}</a:tableStyleId>
              </a:tblPr>
              <a:tblGrid>
                <a:gridCol w="2255598">
                  <a:extLst>
                    <a:ext uri="{9D8B030D-6E8A-4147-A177-3AD203B41FA5}">
                      <a16:colId xmlns:a16="http://schemas.microsoft.com/office/drawing/2014/main" val="3778837786"/>
                    </a:ext>
                  </a:extLst>
                </a:gridCol>
                <a:gridCol w="5910918">
                  <a:extLst>
                    <a:ext uri="{9D8B030D-6E8A-4147-A177-3AD203B41FA5}">
                      <a16:colId xmlns:a16="http://schemas.microsoft.com/office/drawing/2014/main" val="3834452914"/>
                    </a:ext>
                  </a:extLst>
                </a:gridCol>
              </a:tblGrid>
              <a:tr h="333435">
                <a:tc>
                  <a:txBody>
                    <a:bodyPr/>
                    <a:lstStyle/>
                    <a:p>
                      <a:r>
                        <a:rPr lang="en-US" sz="1600" b="1" noProof="0" dirty="0">
                          <a:solidFill>
                            <a:schemeClr val="tx1"/>
                          </a:solidFill>
                          <a:latin typeface="Arial" panose="020B0604020202020204" pitchFamily="34" charset="0"/>
                          <a:cs typeface="Arial" panose="020B0604020202020204" pitchFamily="34" charset="0"/>
                        </a:rPr>
                        <a:t>Win</a:t>
                      </a:r>
                      <a:r>
                        <a:rPr lang="en-US" sz="100" b="1" noProof="0" dirty="0">
                          <a:solidFill>
                            <a:schemeClr val="tx1"/>
                          </a:solidFill>
                          <a:latin typeface="Arial" panose="020B0604020202020204" pitchFamily="34" charset="0"/>
                          <a:cs typeface="Arial" panose="020B0604020202020204" pitchFamily="34" charset="0"/>
                        </a:rPr>
                        <a:t> </a:t>
                      </a:r>
                      <a:r>
                        <a:rPr lang="en-US" sz="1600" b="1" noProof="0" dirty="0">
                          <a:solidFill>
                            <a:schemeClr val="tx1"/>
                          </a:solidFill>
                          <a:latin typeface="Arial" panose="020B0604020202020204" pitchFamily="34" charset="0"/>
                          <a:cs typeface="Arial" panose="020B0604020202020204" pitchFamily="34" charset="0"/>
                        </a:rPr>
                        <a:t>32 A</a:t>
                      </a:r>
                      <a:r>
                        <a:rPr lang="en-US" sz="100" b="1" noProof="0" dirty="0">
                          <a:solidFill>
                            <a:schemeClr val="tx1"/>
                          </a:solidFill>
                          <a:latin typeface="Arial" panose="020B0604020202020204" pitchFamily="34" charset="0"/>
                          <a:cs typeface="Arial" panose="020B0604020202020204" pitchFamily="34" charset="0"/>
                        </a:rPr>
                        <a:t> </a:t>
                      </a:r>
                      <a:r>
                        <a:rPr lang="en-US" sz="1600" b="1" noProof="0" dirty="0">
                          <a:solidFill>
                            <a:schemeClr val="tx1"/>
                          </a:solidFill>
                          <a:latin typeface="Arial" panose="020B0604020202020204" pitchFamily="34" charset="0"/>
                          <a:cs typeface="Arial" panose="020B0604020202020204" pitchFamily="34" charset="0"/>
                        </a:rPr>
                        <a:t>P</a:t>
                      </a:r>
                      <a:r>
                        <a:rPr lang="en-US" sz="100" b="1" noProof="0" dirty="0">
                          <a:solidFill>
                            <a:schemeClr val="tx1"/>
                          </a:solidFill>
                          <a:latin typeface="Arial" panose="020B0604020202020204" pitchFamily="34" charset="0"/>
                          <a:cs typeface="Arial" panose="020B0604020202020204" pitchFamily="34" charset="0"/>
                        </a:rPr>
                        <a:t> </a:t>
                      </a:r>
                      <a:r>
                        <a:rPr lang="en-US" sz="1600" b="1" noProof="0" dirty="0">
                          <a:solidFill>
                            <a:schemeClr val="tx1"/>
                          </a:solidFill>
                          <a:latin typeface="Arial" panose="020B0604020202020204" pitchFamily="34" charset="0"/>
                          <a:cs typeface="Arial" panose="020B0604020202020204" pitchFamily="34" charset="0"/>
                        </a:rPr>
                        <a:t>I function</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Virtual</a:t>
                      </a:r>
                      <a:r>
                        <a:rPr lang="en-US" sz="100" noProof="0" dirty="0">
                          <a:solidFill>
                            <a:schemeClr val="tx1"/>
                          </a:solidFill>
                          <a:latin typeface="Arial" panose="020B0604020202020204" pitchFamily="34" charset="0"/>
                          <a:cs typeface="Arial" panose="020B0604020202020204" pitchFamily="34" charset="0"/>
                        </a:rPr>
                        <a:t> </a:t>
                      </a:r>
                      <a:r>
                        <a:rPr lang="en-US" sz="1600" noProof="0" dirty="0" err="1">
                          <a:solidFill>
                            <a:schemeClr val="tx1"/>
                          </a:solidFill>
                          <a:latin typeface="Arial" panose="020B0604020202020204" pitchFamily="34" charset="0"/>
                          <a:cs typeface="Arial" panose="020B0604020202020204" pitchFamily="34" charset="0"/>
                        </a:rPr>
                        <a:t>Alloc</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Reserve or commit a 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5325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Virtual</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Release or decommit a 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50609"/>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Virtual</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Protect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Change the read/write/execute protection on a 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Virtual</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Query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Inquire about the status of a 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Virtual</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Make a region memory resident (i.e., disable paging for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319404"/>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Virtual</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Unlock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Make a region pageable in the usual 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1277607"/>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Create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File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Mapping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Create a file-mapping object and (optionally) assign it a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0687403"/>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Map</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View</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Of</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Map (part of) a file into the address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562777"/>
                  </a:ext>
                </a:extLst>
              </a:tr>
              <a:tr h="357608">
                <a:tc>
                  <a:txBody>
                    <a:bodyPr/>
                    <a:lstStyle/>
                    <a:p>
                      <a:r>
                        <a:rPr lang="en-US" sz="1600" noProof="0" dirty="0" err="1">
                          <a:solidFill>
                            <a:schemeClr val="tx1"/>
                          </a:solidFill>
                          <a:latin typeface="Arial" panose="020B0604020202020204" pitchFamily="34" charset="0"/>
                          <a:cs typeface="Arial" panose="020B0604020202020204" pitchFamily="34" charset="0"/>
                        </a:rPr>
                        <a:t>Unmap</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View</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Of</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Remove a mapped file from the address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4196926"/>
                  </a:ext>
                </a:extLst>
              </a:tr>
              <a:tr h="357608">
                <a:tc>
                  <a:txBody>
                    <a:bodyPr/>
                    <a:lstStyle/>
                    <a:p>
                      <a:r>
                        <a:rPr lang="en-US" sz="1600" noProof="0" dirty="0">
                          <a:solidFill>
                            <a:schemeClr val="tx1"/>
                          </a:solidFill>
                          <a:latin typeface="Arial" panose="020B0604020202020204" pitchFamily="34" charset="0"/>
                          <a:cs typeface="Arial" panose="020B0604020202020204" pitchFamily="34" charset="0"/>
                        </a:rPr>
                        <a:t>Open</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File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Mapping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Open a previously created file-mapping object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3805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172632" y="5628069"/>
            <a:ext cx="7916028" cy="313350"/>
          </a:xfrm>
        </p:spPr>
        <p:txBody>
          <a:bodyPr wrap="square" lIns="0" tIns="18000" rIns="0" bIns="18000" anchor="ctr" anchorCtr="0">
            <a:spAutoFit/>
          </a:bodyPr>
          <a:lstStyle/>
          <a:p>
            <a:pPr marL="0" indent="0">
              <a:spcBef>
                <a:spcPts val="600"/>
              </a:spcBef>
              <a:buNone/>
            </a:pPr>
            <a:r>
              <a:rPr lang="en-US" sz="1800" dirty="0"/>
              <a:t>Figure 11.32 The principal Win32 </a:t>
            </a:r>
            <a:r>
              <a:rPr lang="en-US" sz="1800" spc="-200" dirty="0"/>
              <a:t>A P </a:t>
            </a:r>
            <a:r>
              <a:rPr lang="en-US" sz="1800" dirty="0"/>
              <a:t>I functions for managing virtual memory.</a:t>
            </a:r>
          </a:p>
        </p:txBody>
      </p:sp>
    </p:spTree>
    <p:extLst>
      <p:ext uri="{BB962C8B-B14F-4D97-AF65-F5344CB8AC3E}">
        <p14:creationId xmlns:p14="http://schemas.microsoft.com/office/powerpoint/2010/main" val="1533749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Mapped Regions</a:t>
            </a:r>
          </a:p>
        </p:txBody>
      </p:sp>
      <p:pic>
        <p:nvPicPr>
          <p:cNvPr id="4" name="Picture 3" descr="The figure illustrates the mapped regions with their shadow pages on the disk. &#10;Long description is available in notes, press F6">
            <a:extLst>
              <a:ext uri="{FF2B5EF4-FFF2-40B4-BE49-F238E27FC236}">
                <a16:creationId xmlns:a16="http://schemas.microsoft.com/office/drawing/2014/main" id="{B0AFE816-A628-4959-A8B8-48845B30E403}"/>
              </a:ext>
            </a:extLst>
          </p:cNvPr>
          <p:cNvPicPr>
            <a:picLocks noChangeAspect="1"/>
          </p:cNvPicPr>
          <p:nvPr/>
        </p:nvPicPr>
        <p:blipFill>
          <a:blip r:embed="rId3"/>
          <a:stretch>
            <a:fillRect/>
          </a:stretch>
        </p:blipFill>
        <p:spPr>
          <a:xfrm>
            <a:off x="3339850" y="1204803"/>
            <a:ext cx="5512307" cy="383563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861560" y="5532188"/>
            <a:ext cx="6873320" cy="590349"/>
          </a:xfrm>
        </p:spPr>
        <p:txBody>
          <a:bodyPr wrap="square" lIns="0" tIns="18000" rIns="0" bIns="18000" anchor="ctr" anchorCtr="0">
            <a:spAutoFit/>
          </a:bodyPr>
          <a:lstStyle/>
          <a:p>
            <a:pPr marL="0" indent="0">
              <a:spcBef>
                <a:spcPts val="600"/>
              </a:spcBef>
              <a:buNone/>
            </a:pPr>
            <a:r>
              <a:rPr lang="en-US" sz="1800" dirty="0"/>
              <a:t>Figure 11.33 Mapped regions with their shadow pages on disk. The </a:t>
            </a:r>
            <a:r>
              <a:rPr lang="en-US" sz="1800" dirty="0" err="1"/>
              <a:t>lib.</a:t>
            </a:r>
            <a:r>
              <a:rPr lang="en-US" sz="1800" spc="-300" dirty="0" err="1"/>
              <a:t>d</a:t>
            </a:r>
            <a:r>
              <a:rPr lang="en-US" sz="1800" spc="-300" dirty="0"/>
              <a:t> l </a:t>
            </a:r>
            <a:r>
              <a:rPr lang="en-US" sz="1800" dirty="0" err="1"/>
              <a:t>l</a:t>
            </a:r>
            <a:r>
              <a:rPr lang="en-US" sz="1800" dirty="0"/>
              <a:t> file is mapped into two address spaces at the same time.</a:t>
            </a:r>
          </a:p>
        </p:txBody>
      </p:sp>
    </p:spTree>
    <p:extLst>
      <p:ext uri="{BB962C8B-B14F-4D97-AF65-F5344CB8AC3E}">
        <p14:creationId xmlns:p14="http://schemas.microsoft.com/office/powerpoint/2010/main" val="2644492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Page Table Entries</a:t>
            </a:r>
          </a:p>
        </p:txBody>
      </p:sp>
      <p:pic>
        <p:nvPicPr>
          <p:cNvPr id="4" name="Picture 3" descr="The figure illustrates a page table entry (P T E) for a mapped page on the Intel x 86 and A M D x 64 architectures.&#10;Long description is available in notes, press F6">
            <a:extLst>
              <a:ext uri="{FF2B5EF4-FFF2-40B4-BE49-F238E27FC236}">
                <a16:creationId xmlns:a16="http://schemas.microsoft.com/office/drawing/2014/main" id="{DF39C0BE-AEE6-4459-A134-6FE73591F5FC}"/>
              </a:ext>
            </a:extLst>
          </p:cNvPr>
          <p:cNvPicPr>
            <a:picLocks noChangeAspect="1"/>
          </p:cNvPicPr>
          <p:nvPr/>
        </p:nvPicPr>
        <p:blipFill>
          <a:blip r:embed="rId3"/>
          <a:stretch>
            <a:fillRect/>
          </a:stretch>
        </p:blipFill>
        <p:spPr>
          <a:xfrm>
            <a:off x="1387655" y="1112570"/>
            <a:ext cx="9416690" cy="393803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301117" y="5403146"/>
            <a:ext cx="9743401" cy="313350"/>
          </a:xfrm>
        </p:spPr>
        <p:txBody>
          <a:bodyPr wrap="square" lIns="0" tIns="18000" rIns="0" bIns="18000" anchor="ctr" anchorCtr="0">
            <a:spAutoFit/>
          </a:bodyPr>
          <a:lstStyle/>
          <a:p>
            <a:pPr marL="0" indent="0">
              <a:spcBef>
                <a:spcPts val="600"/>
              </a:spcBef>
              <a:buNone/>
            </a:pPr>
            <a:r>
              <a:rPr lang="en-US" sz="1800" dirty="0"/>
              <a:t>Figure 11.34 A page table entry for a mapped page on the Intel x</a:t>
            </a:r>
            <a:r>
              <a:rPr lang="en-US" sz="100" dirty="0"/>
              <a:t> </a:t>
            </a:r>
            <a:r>
              <a:rPr lang="en-US" sz="1800" dirty="0"/>
              <a:t>86 and </a:t>
            </a:r>
            <a:r>
              <a:rPr lang="en-US" sz="1800" spc="-300" dirty="0"/>
              <a:t>A M </a:t>
            </a:r>
            <a:r>
              <a:rPr lang="en-US" sz="1800" dirty="0"/>
              <a:t>D x</a:t>
            </a:r>
            <a:r>
              <a:rPr lang="en-US" sz="100" dirty="0"/>
              <a:t> </a:t>
            </a:r>
            <a:r>
              <a:rPr lang="en-US" sz="1800" dirty="0"/>
              <a:t>64 architectures.</a:t>
            </a:r>
          </a:p>
        </p:txBody>
      </p:sp>
    </p:spTree>
    <p:extLst>
      <p:ext uri="{BB962C8B-B14F-4D97-AF65-F5344CB8AC3E}">
        <p14:creationId xmlns:p14="http://schemas.microsoft.com/office/powerpoint/2010/main" val="4041472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Self-Map Entries</a:t>
            </a:r>
          </a:p>
        </p:txBody>
      </p:sp>
      <p:pic>
        <p:nvPicPr>
          <p:cNvPr id="4" name="Picture 3" descr="A figure illustrates the Windows self-map entries are used to map the physical pages of the page table hierarchy into kernel virtual addresses.&#10;Long description is available in notes, press F6">
            <a:extLst>
              <a:ext uri="{FF2B5EF4-FFF2-40B4-BE49-F238E27FC236}">
                <a16:creationId xmlns:a16="http://schemas.microsoft.com/office/drawing/2014/main" id="{DD5237BD-27B2-4628-BAE7-E87CD286680B}"/>
              </a:ext>
            </a:extLst>
          </p:cNvPr>
          <p:cNvPicPr>
            <a:picLocks noChangeAspect="1"/>
          </p:cNvPicPr>
          <p:nvPr/>
        </p:nvPicPr>
        <p:blipFill>
          <a:blip r:embed="rId3"/>
          <a:stretch>
            <a:fillRect/>
          </a:stretch>
        </p:blipFill>
        <p:spPr>
          <a:xfrm>
            <a:off x="3360357" y="1029985"/>
            <a:ext cx="5471287" cy="415183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79226" y="5600363"/>
            <a:ext cx="11102841" cy="313350"/>
          </a:xfrm>
        </p:spPr>
        <p:txBody>
          <a:bodyPr wrap="square" lIns="0" tIns="18000" rIns="0" bIns="18000" anchor="ctr" anchorCtr="0">
            <a:spAutoFit/>
          </a:bodyPr>
          <a:lstStyle/>
          <a:p>
            <a:pPr marL="0" indent="0">
              <a:spcBef>
                <a:spcPts val="600"/>
              </a:spcBef>
              <a:buNone/>
            </a:pPr>
            <a:r>
              <a:rPr lang="en-US" sz="1800" dirty="0"/>
              <a:t>Figure 11.35 The Windows self-map entries are used to map the physical pages into kernel virtual addresses.</a:t>
            </a:r>
          </a:p>
        </p:txBody>
      </p:sp>
    </p:spTree>
    <p:extLst>
      <p:ext uri="{BB962C8B-B14F-4D97-AF65-F5344CB8AC3E}">
        <p14:creationId xmlns:p14="http://schemas.microsoft.com/office/powerpoint/2010/main" val="3620695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2" cy="559572"/>
          </a:xfrm>
        </p:spPr>
        <p:txBody>
          <a:bodyPr wrap="square" lIns="0" tIns="18000" rIns="0" bIns="18000" anchor="ctr" anchorCtr="0">
            <a:spAutoFit/>
          </a:bodyPr>
          <a:lstStyle/>
          <a:p>
            <a:r>
              <a:rPr lang="en-US" sz="3400" dirty="0"/>
              <a:t>The Page-Frame Database</a:t>
            </a:r>
          </a:p>
        </p:txBody>
      </p:sp>
      <p:pic>
        <p:nvPicPr>
          <p:cNvPr id="4" name="Picture 3" descr="The figure illustrates some of the fields in the page-frame database for a valid page.&#10;Long description is available in notes, press F6">
            <a:extLst>
              <a:ext uri="{FF2B5EF4-FFF2-40B4-BE49-F238E27FC236}">
                <a16:creationId xmlns:a16="http://schemas.microsoft.com/office/drawing/2014/main" id="{9692B079-B46F-472A-90C5-574F68C598D7}"/>
              </a:ext>
            </a:extLst>
          </p:cNvPr>
          <p:cNvPicPr>
            <a:picLocks noChangeAspect="1"/>
          </p:cNvPicPr>
          <p:nvPr/>
        </p:nvPicPr>
        <p:blipFill>
          <a:blip r:embed="rId3"/>
          <a:stretch>
            <a:fillRect/>
          </a:stretch>
        </p:blipFill>
        <p:spPr>
          <a:xfrm>
            <a:off x="2393321" y="1168417"/>
            <a:ext cx="7405358" cy="4361698"/>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44313" y="5895509"/>
            <a:ext cx="6172670" cy="313350"/>
          </a:xfrm>
        </p:spPr>
        <p:txBody>
          <a:bodyPr wrap="square" lIns="0" tIns="18000" rIns="0" bIns="18000" anchor="ctr" anchorCtr="0">
            <a:spAutoFit/>
          </a:bodyPr>
          <a:lstStyle/>
          <a:p>
            <a:pPr marL="0" indent="0">
              <a:spcBef>
                <a:spcPts val="600"/>
              </a:spcBef>
              <a:buNone/>
            </a:pPr>
            <a:r>
              <a:rPr lang="en-US" sz="1800" dirty="0"/>
              <a:t>Figure 11.36 Some of the fields in the page-frame database.</a:t>
            </a:r>
          </a:p>
        </p:txBody>
      </p:sp>
    </p:spTree>
    <p:extLst>
      <p:ext uri="{BB962C8B-B14F-4D97-AF65-F5344CB8AC3E}">
        <p14:creationId xmlns:p14="http://schemas.microsoft.com/office/powerpoint/2010/main" val="2914385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47743"/>
            <a:ext cx="11072811" cy="559572"/>
          </a:xfrm>
        </p:spPr>
        <p:txBody>
          <a:bodyPr wrap="square" lIns="0" tIns="18000" rIns="0" bIns="18000" anchor="ctr" anchorCtr="0">
            <a:spAutoFit/>
          </a:bodyPr>
          <a:lstStyle/>
          <a:p>
            <a:r>
              <a:rPr lang="en-US" sz="3400" dirty="0"/>
              <a:t>DEC Operating Systems by Dave Cutler</a:t>
            </a:r>
          </a:p>
        </p:txBody>
      </p:sp>
      <p:graphicFrame>
        <p:nvGraphicFramePr>
          <p:cNvPr id="4" name="Table 3">
            <a:extLst>
              <a:ext uri="{FF2B5EF4-FFF2-40B4-BE49-F238E27FC236}">
                <a16:creationId xmlns:a16="http://schemas.microsoft.com/office/drawing/2014/main" id="{07067ED1-0E17-4E52-9C3D-CA0DC17D0C79}"/>
              </a:ext>
            </a:extLst>
          </p:cNvPr>
          <p:cNvGraphicFramePr>
            <a:graphicFrameLocks noGrp="1"/>
          </p:cNvGraphicFramePr>
          <p:nvPr>
            <p:extLst>
              <p:ext uri="{D42A27DB-BD31-4B8C-83A1-F6EECF244321}">
                <p14:modId xmlns:p14="http://schemas.microsoft.com/office/powerpoint/2010/main" val="3054114803"/>
              </p:ext>
            </p:extLst>
          </p:nvPr>
        </p:nvGraphicFramePr>
        <p:xfrm>
          <a:off x="2419859" y="2546985"/>
          <a:ext cx="7366958" cy="1829133"/>
        </p:xfrm>
        <a:graphic>
          <a:graphicData uri="http://schemas.openxmlformats.org/drawingml/2006/table">
            <a:tbl>
              <a:tblPr firstRow="1" bandRow="1">
                <a:tableStyleId>{2D5ABB26-0587-4C30-8999-92F81FD0307C}</a:tableStyleId>
              </a:tblPr>
              <a:tblGrid>
                <a:gridCol w="1052422">
                  <a:extLst>
                    <a:ext uri="{9D8B030D-6E8A-4147-A177-3AD203B41FA5}">
                      <a16:colId xmlns:a16="http://schemas.microsoft.com/office/drawing/2014/main" val="3778837786"/>
                    </a:ext>
                  </a:extLst>
                </a:gridCol>
                <a:gridCol w="2745839">
                  <a:extLst>
                    <a:ext uri="{9D8B030D-6E8A-4147-A177-3AD203B41FA5}">
                      <a16:colId xmlns:a16="http://schemas.microsoft.com/office/drawing/2014/main" val="3834452914"/>
                    </a:ext>
                  </a:extLst>
                </a:gridCol>
                <a:gridCol w="3568697">
                  <a:extLst>
                    <a:ext uri="{9D8B030D-6E8A-4147-A177-3AD203B41FA5}">
                      <a16:colId xmlns:a16="http://schemas.microsoft.com/office/drawing/2014/main" val="1862390169"/>
                    </a:ext>
                  </a:extLst>
                </a:gridCol>
              </a:tblGrid>
              <a:tr h="345773">
                <a:tc>
                  <a:txBody>
                    <a:bodyPr/>
                    <a:lstStyle/>
                    <a:p>
                      <a:r>
                        <a:rPr lang="en-US" sz="1600" b="1" noProof="0" dirty="0">
                          <a:solidFill>
                            <a:schemeClr val="tx1"/>
                          </a:solidFill>
                          <a:latin typeface="Arial" panose="020B0604020202020204" pitchFamily="34" charset="0"/>
                          <a:cs typeface="Arial" panose="020B0604020202020204" pitchFamily="34" charset="0"/>
                        </a:rPr>
                        <a:t>Year</a:t>
                      </a:r>
                      <a:r>
                        <a:rPr lang="en-US" sz="16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DEC operating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70840">
                <a:tc>
                  <a:txBody>
                    <a:bodyPr/>
                    <a:lstStyle/>
                    <a:p>
                      <a:r>
                        <a:rPr lang="en-US" sz="1600" noProof="0" dirty="0">
                          <a:latin typeface="Arial" panose="020B0604020202020204" pitchFamily="34" charset="0"/>
                          <a:cs typeface="Arial" panose="020B0604020202020204" pitchFamily="34" charset="0"/>
                        </a:rPr>
                        <a:t>1973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spc="-200" baseline="0" noProof="0" dirty="0">
                          <a:latin typeface="Arial" panose="020B0604020202020204" pitchFamily="34" charset="0"/>
                          <a:cs typeface="Arial" panose="020B0604020202020204" pitchFamily="34" charset="0"/>
                        </a:rPr>
                        <a:t>R S </a:t>
                      </a:r>
                      <a:r>
                        <a:rPr lang="en-US" sz="1600" noProof="0" dirty="0">
                          <a:latin typeface="Arial" panose="020B0604020202020204" pitchFamily="34" charset="0"/>
                          <a:cs typeface="Arial" panose="020B0604020202020204" pitchFamily="34" charset="0"/>
                        </a:rPr>
                        <a:t>X-1</a:t>
                      </a:r>
                      <a:r>
                        <a:rPr lang="en-US" sz="1600" spc="-200" baseline="0" noProof="0" dirty="0">
                          <a:latin typeface="Arial" panose="020B0604020202020204" pitchFamily="34" charset="0"/>
                          <a:cs typeface="Arial" panose="020B0604020202020204" pitchFamily="34" charset="0"/>
                        </a:rPr>
                        <a:t>1 </a:t>
                      </a:r>
                      <a:r>
                        <a:rPr lang="en-US" sz="1600" noProof="0" dirty="0">
                          <a:latin typeface="Arial" panose="020B0604020202020204" pitchFamily="34" charset="0"/>
                          <a:cs typeface="Arial" panose="020B0604020202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Arial" panose="020B0604020202020204" pitchFamily="34" charset="0"/>
                          <a:cs typeface="Arial" panose="020B0604020202020204" pitchFamily="34" charset="0"/>
                        </a:rPr>
                        <a:t>16-bit, multiuser, real-time, swapping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70840">
                <a:tc>
                  <a:txBody>
                    <a:bodyPr/>
                    <a:lstStyle/>
                    <a:p>
                      <a:r>
                        <a:rPr lang="en-US" sz="1600" noProof="0" dirty="0">
                          <a:latin typeface="Arial" panose="020B0604020202020204" pitchFamily="34" charset="0"/>
                          <a:cs typeface="Arial" panose="020B0604020202020204" pitchFamily="34" charset="0"/>
                        </a:rPr>
                        <a:t>1978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Arial" panose="020B0604020202020204" pitchFamily="34" charset="0"/>
                          <a:cs typeface="Arial" panose="020B0604020202020204" pitchFamily="34" charset="0"/>
                        </a:rPr>
                        <a:t>VAX/</a:t>
                      </a:r>
                      <a:r>
                        <a:rPr lang="en-US" sz="1600" kern="0" spc="-200" baseline="0" noProof="0" dirty="0">
                          <a:latin typeface="Arial" panose="020B0604020202020204" pitchFamily="34" charset="0"/>
                          <a:cs typeface="Arial" panose="020B0604020202020204" pitchFamily="34" charset="0"/>
                        </a:rPr>
                        <a:t>V M </a:t>
                      </a:r>
                      <a:r>
                        <a:rPr lang="en-US" sz="1600" noProof="0" dirty="0">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Arial" panose="020B0604020202020204" pitchFamily="34" charset="0"/>
                          <a:cs typeface="Arial" panose="020B0604020202020204" pitchFamily="34" charset="0"/>
                        </a:rPr>
                        <a:t>32-bit, virtual 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70840">
                <a:tc>
                  <a:txBody>
                    <a:bodyPr/>
                    <a:lstStyle/>
                    <a:p>
                      <a:r>
                        <a:rPr lang="en-US" sz="1600" noProof="0" dirty="0">
                          <a:latin typeface="Arial" panose="020B0604020202020204" pitchFamily="34" charset="0"/>
                          <a:cs typeface="Arial" panose="020B0604020202020204" pitchFamily="34" charset="0"/>
                        </a:rPr>
                        <a:t>1987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spc="0" baseline="0" noProof="0" dirty="0">
                          <a:latin typeface="Arial" panose="020B0604020202020204" pitchFamily="34" charset="0"/>
                          <a:cs typeface="Arial" panose="020B0604020202020204" pitchFamily="34" charset="0"/>
                        </a:rPr>
                        <a:t>VAX</a:t>
                      </a:r>
                      <a:r>
                        <a:rPr lang="en-US" sz="100" spc="0" baseline="0" noProof="0" dirty="0">
                          <a:latin typeface="Arial" panose="020B0604020202020204" pitchFamily="34" charset="0"/>
                          <a:cs typeface="Arial" panose="020B0604020202020204" pitchFamily="34" charset="0"/>
                        </a:rPr>
                        <a:t> </a:t>
                      </a:r>
                      <a:r>
                        <a:rPr lang="en-US" sz="1600" spc="0" baseline="0" noProof="0" dirty="0">
                          <a:latin typeface="Arial" panose="020B0604020202020204" pitchFamily="34" charset="0"/>
                          <a:cs typeface="Arial" panose="020B0604020202020204" pitchFamily="34" charset="0"/>
                        </a:rPr>
                        <a:t>ELA</a:t>
                      </a:r>
                      <a:r>
                        <a:rPr lang="en-US" sz="1600" spc="0" noProof="0" dirty="0">
                          <a:latin typeface="Arial" panose="020B0604020202020204" pitchFamily="34" charset="0"/>
                          <a:cs typeface="Arial" panose="020B0604020202020204" pitchFamily="34"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Arial" panose="020B0604020202020204" pitchFamily="34" charset="0"/>
                          <a:cs typeface="Arial" panose="020B0604020202020204" pitchFamily="34" charset="0"/>
                        </a:rPr>
                        <a:t>Real-time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70840">
                <a:tc>
                  <a:txBody>
                    <a:bodyPr/>
                    <a:lstStyle/>
                    <a:p>
                      <a:r>
                        <a:rPr lang="en-US" sz="1600" noProof="0" dirty="0">
                          <a:latin typeface="Arial" panose="020B0604020202020204" pitchFamily="34" charset="0"/>
                          <a:cs typeface="Arial" panose="020B0604020202020204" pitchFamily="34" charset="0"/>
                        </a:rPr>
                        <a:t>1988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aseline="0" noProof="0" dirty="0">
                          <a:latin typeface="Arial" panose="020B0604020202020204" pitchFamily="34" charset="0"/>
                          <a:cs typeface="Arial" panose="020B0604020202020204" pitchFamily="34" charset="0"/>
                        </a:rPr>
                        <a:t>PRISM/Mica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latin typeface="Arial" panose="020B0604020202020204" pitchFamily="34" charset="0"/>
                          <a:cs typeface="Arial" panose="020B0604020202020204" pitchFamily="34" charset="0"/>
                        </a:rPr>
                        <a:t>Canceled in favor of </a:t>
                      </a:r>
                      <a:r>
                        <a:rPr lang="en-US" sz="1600" spc="0" baseline="0" noProof="0" dirty="0">
                          <a:latin typeface="Arial" panose="020B0604020202020204" pitchFamily="34" charset="0"/>
                          <a:cs typeface="Arial" panose="020B0604020202020204" pitchFamily="34" charset="0"/>
                        </a:rPr>
                        <a:t>MIP</a:t>
                      </a:r>
                      <a:r>
                        <a:rPr lang="en-US" sz="1600" spc="0" noProof="0" dirty="0">
                          <a:latin typeface="Arial" panose="020B0604020202020204" pitchFamily="34" charset="0"/>
                          <a:cs typeface="Arial" panose="020B0604020202020204" pitchFamily="34" charset="0"/>
                        </a:rPr>
                        <a:t>S</a:t>
                      </a:r>
                      <a:r>
                        <a:rPr lang="en-US" sz="1600" noProof="0" dirty="0">
                          <a:latin typeface="Arial" panose="020B0604020202020204" pitchFamily="34" charset="0"/>
                          <a:cs typeface="Arial" panose="020B0604020202020204" pitchFamily="34" charset="0"/>
                        </a:rPr>
                        <a:t>/Ultrix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918994" y="5012276"/>
            <a:ext cx="6423304" cy="313350"/>
          </a:xfrm>
        </p:spPr>
        <p:txBody>
          <a:bodyPr wrap="square" lIns="0" tIns="18000" rIns="0" bIns="18000" anchor="ctr" anchorCtr="0">
            <a:spAutoFit/>
          </a:bodyPr>
          <a:lstStyle/>
          <a:p>
            <a:pPr marL="0" indent="0">
              <a:spcBef>
                <a:spcPts val="600"/>
              </a:spcBef>
              <a:buNone/>
            </a:pPr>
            <a:r>
              <a:rPr lang="en-US" sz="1800" dirty="0"/>
              <a:t>Figure 11.2 DEC operating systems developed by Dave Cutler.</a:t>
            </a:r>
          </a:p>
        </p:txBody>
      </p:sp>
    </p:spTree>
    <p:extLst>
      <p:ext uri="{BB962C8B-B14F-4D97-AF65-F5344CB8AC3E}">
        <p14:creationId xmlns:p14="http://schemas.microsoft.com/office/powerpoint/2010/main" val="2609390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Page Lists</a:t>
            </a:r>
          </a:p>
        </p:txBody>
      </p:sp>
      <p:pic>
        <p:nvPicPr>
          <p:cNvPr id="4" name="Picture 3" descr="The figure illustrates the various page lists and the transitions between them.&#10;Long description is available in notes, press F6">
            <a:extLst>
              <a:ext uri="{FF2B5EF4-FFF2-40B4-BE49-F238E27FC236}">
                <a16:creationId xmlns:a16="http://schemas.microsoft.com/office/drawing/2014/main" id="{EE8CFF32-115A-4C3A-8074-EDF2EFCF0527}"/>
              </a:ext>
            </a:extLst>
          </p:cNvPr>
          <p:cNvPicPr>
            <a:picLocks noChangeAspect="1"/>
          </p:cNvPicPr>
          <p:nvPr/>
        </p:nvPicPr>
        <p:blipFill>
          <a:blip r:embed="rId3"/>
          <a:stretch>
            <a:fillRect/>
          </a:stretch>
        </p:blipFill>
        <p:spPr>
          <a:xfrm>
            <a:off x="2026937" y="1312115"/>
            <a:ext cx="8138132" cy="362521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582984" y="5669649"/>
            <a:ext cx="7095324" cy="313350"/>
          </a:xfrm>
        </p:spPr>
        <p:txBody>
          <a:bodyPr wrap="square" lIns="0" tIns="18000" rIns="0" bIns="18000" anchor="ctr" anchorCtr="0">
            <a:spAutoFit/>
          </a:bodyPr>
          <a:lstStyle/>
          <a:p>
            <a:pPr marL="0" indent="0">
              <a:spcBef>
                <a:spcPts val="600"/>
              </a:spcBef>
              <a:buNone/>
            </a:pPr>
            <a:r>
              <a:rPr lang="en-US" sz="1800" dirty="0"/>
              <a:t>Figure 11.37 The various page lists and the transitions between them.</a:t>
            </a:r>
          </a:p>
        </p:txBody>
      </p:sp>
    </p:spTree>
    <p:extLst>
      <p:ext uri="{BB962C8B-B14F-4D97-AF65-F5344CB8AC3E}">
        <p14:creationId xmlns:p14="http://schemas.microsoft.com/office/powerpoint/2010/main" val="2407183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57148"/>
            <a:ext cx="11072811" cy="559572"/>
          </a:xfrm>
        </p:spPr>
        <p:txBody>
          <a:bodyPr wrap="square" lIns="0" tIns="18000" rIns="0" bIns="18000" anchor="ctr" anchorCtr="0">
            <a:spAutoFit/>
          </a:bodyPr>
          <a:lstStyle/>
          <a:p>
            <a:r>
              <a:rPr lang="en-US" sz="3400" dirty="0"/>
              <a:t>Page Transitions With Memory Compression</a:t>
            </a:r>
          </a:p>
        </p:txBody>
      </p:sp>
      <p:pic>
        <p:nvPicPr>
          <p:cNvPr id="4" name="Picture 3" descr="A figure illustrates the page transitions with memory compression (free or zero lists and mapped files omitted for clarity).&#10;Long description is available in notes, press F6">
            <a:extLst>
              <a:ext uri="{FF2B5EF4-FFF2-40B4-BE49-F238E27FC236}">
                <a16:creationId xmlns:a16="http://schemas.microsoft.com/office/drawing/2014/main" id="{50DB058A-952A-407C-9D4C-EE193C862E4E}"/>
              </a:ext>
            </a:extLst>
          </p:cNvPr>
          <p:cNvPicPr>
            <a:picLocks noChangeAspect="1"/>
          </p:cNvPicPr>
          <p:nvPr/>
        </p:nvPicPr>
        <p:blipFill>
          <a:blip r:embed="rId3"/>
          <a:stretch>
            <a:fillRect/>
          </a:stretch>
        </p:blipFill>
        <p:spPr>
          <a:xfrm>
            <a:off x="1881554" y="1363910"/>
            <a:ext cx="8428892" cy="366537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758537" y="5611598"/>
            <a:ext cx="8744219" cy="313350"/>
          </a:xfrm>
        </p:spPr>
        <p:txBody>
          <a:bodyPr wrap="square" lIns="0" tIns="18000" rIns="0" bIns="18000" anchor="ctr" anchorCtr="0">
            <a:spAutoFit/>
          </a:bodyPr>
          <a:lstStyle/>
          <a:p>
            <a:pPr marL="0" indent="0">
              <a:spcBef>
                <a:spcPts val="600"/>
              </a:spcBef>
              <a:buNone/>
            </a:pPr>
            <a:r>
              <a:rPr lang="en-US" sz="1800" dirty="0"/>
              <a:t>Figure 11.38 Page transitions with memory compression (free/zero lists omitted here).</a:t>
            </a:r>
          </a:p>
        </p:txBody>
      </p:sp>
    </p:spTree>
    <p:extLst>
      <p:ext uri="{BB962C8B-B14F-4D97-AF65-F5344CB8AC3E}">
        <p14:creationId xmlns:p14="http://schemas.microsoft.com/office/powerpoint/2010/main" val="1459590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Memory Partitions</a:t>
            </a:r>
          </a:p>
        </p:txBody>
      </p:sp>
      <p:pic>
        <p:nvPicPr>
          <p:cNvPr id="4" name="Picture 3" descr="The figure illustrates the memory partition data structures.&#10;Long description is available in notes, press F6">
            <a:extLst>
              <a:ext uri="{FF2B5EF4-FFF2-40B4-BE49-F238E27FC236}">
                <a16:creationId xmlns:a16="http://schemas.microsoft.com/office/drawing/2014/main" id="{A32FD039-F1B0-48B3-BC45-E2F7AA8744CF}"/>
              </a:ext>
            </a:extLst>
          </p:cNvPr>
          <p:cNvPicPr>
            <a:picLocks noChangeAspect="1"/>
          </p:cNvPicPr>
          <p:nvPr/>
        </p:nvPicPr>
        <p:blipFill>
          <a:blip r:embed="rId3"/>
          <a:stretch>
            <a:fillRect/>
          </a:stretch>
        </p:blipFill>
        <p:spPr>
          <a:xfrm>
            <a:off x="2583884" y="1053232"/>
            <a:ext cx="7024239" cy="451520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747849" y="5923207"/>
            <a:ext cx="4765595" cy="313350"/>
          </a:xfrm>
        </p:spPr>
        <p:txBody>
          <a:bodyPr wrap="square" lIns="0" tIns="18000" rIns="0" bIns="18000" anchor="ctr" anchorCtr="0">
            <a:spAutoFit/>
          </a:bodyPr>
          <a:lstStyle/>
          <a:p>
            <a:pPr marL="0" indent="0">
              <a:spcBef>
                <a:spcPts val="600"/>
              </a:spcBef>
              <a:buNone/>
            </a:pPr>
            <a:r>
              <a:rPr lang="en-US" sz="1800" dirty="0"/>
              <a:t>Figure 11.39 Memory partition data structures.</a:t>
            </a:r>
          </a:p>
        </p:txBody>
      </p:sp>
    </p:spTree>
    <p:extLst>
      <p:ext uri="{BB962C8B-B14F-4D97-AF65-F5344CB8AC3E}">
        <p14:creationId xmlns:p14="http://schemas.microsoft.com/office/powerpoint/2010/main" val="3305113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Native </a:t>
            </a:r>
            <a:r>
              <a:rPr lang="en-US" sz="3400" spc="-500" dirty="0"/>
              <a:t>N </a:t>
            </a:r>
            <a:r>
              <a:rPr lang="en-US" sz="3400" dirty="0"/>
              <a:t>T Calls for I/O</a:t>
            </a:r>
          </a:p>
        </p:txBody>
      </p:sp>
      <p:graphicFrame>
        <p:nvGraphicFramePr>
          <p:cNvPr id="3" name="Table 2">
            <a:extLst>
              <a:ext uri="{FF2B5EF4-FFF2-40B4-BE49-F238E27FC236}">
                <a16:creationId xmlns:a16="http://schemas.microsoft.com/office/drawing/2014/main" id="{44A4435A-5CBB-C2FA-2029-A146DBDAB960}"/>
              </a:ext>
            </a:extLst>
          </p:cNvPr>
          <p:cNvGraphicFramePr>
            <a:graphicFrameLocks noGrp="1"/>
          </p:cNvGraphicFramePr>
          <p:nvPr>
            <p:extLst>
              <p:ext uri="{D42A27DB-BD31-4B8C-83A1-F6EECF244321}">
                <p14:modId xmlns:p14="http://schemas.microsoft.com/office/powerpoint/2010/main" val="918580964"/>
              </p:ext>
            </p:extLst>
          </p:nvPr>
        </p:nvGraphicFramePr>
        <p:xfrm>
          <a:off x="2188236" y="938014"/>
          <a:ext cx="7832785" cy="4876800"/>
        </p:xfrm>
        <a:graphic>
          <a:graphicData uri="http://schemas.openxmlformats.org/drawingml/2006/table">
            <a:tbl>
              <a:tblPr firstRow="1" bandRow="1">
                <a:tableStyleId>{2D5ABB26-0587-4C30-8999-92F81FD0307C}</a:tableStyleId>
              </a:tblPr>
              <a:tblGrid>
                <a:gridCol w="2932982">
                  <a:extLst>
                    <a:ext uri="{9D8B030D-6E8A-4147-A177-3AD203B41FA5}">
                      <a16:colId xmlns:a16="http://schemas.microsoft.com/office/drawing/2014/main" val="3778837786"/>
                    </a:ext>
                  </a:extLst>
                </a:gridCol>
                <a:gridCol w="4899803">
                  <a:extLst>
                    <a:ext uri="{9D8B030D-6E8A-4147-A177-3AD203B41FA5}">
                      <a16:colId xmlns:a16="http://schemas.microsoft.com/office/drawing/2014/main" val="3834452914"/>
                    </a:ext>
                  </a:extLst>
                </a:gridCol>
              </a:tblGrid>
              <a:tr h="266522">
                <a:tc>
                  <a:txBody>
                    <a:bodyPr/>
                    <a:lstStyle/>
                    <a:p>
                      <a:r>
                        <a:rPr lang="en-US" sz="1400" b="1" noProof="0" dirty="0">
                          <a:solidFill>
                            <a:schemeClr val="tx1"/>
                          </a:solidFill>
                          <a:latin typeface="Arial" panose="020B0604020202020204" pitchFamily="34" charset="0"/>
                          <a:cs typeface="Arial" panose="020B0604020202020204" pitchFamily="34" charset="0"/>
                        </a:rPr>
                        <a:t>I/O system call</a:t>
                      </a:r>
                      <a:endParaRPr lang="en-US" sz="14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Create</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Open new or existing files or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532563"/>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Read</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Read from a file or device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50609"/>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Write</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Write to a file or device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283849">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Query</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Directory</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Request information about a directory, including files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Query</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Volume</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Information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Request information about a volume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319404"/>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Set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Volume</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Information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Modify volume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1277607"/>
                  </a:ext>
                </a:extLst>
              </a:tr>
              <a:tr h="283849">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Notify</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Change</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Directory</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Finishes when any file in the directory or subtree is modified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0687403"/>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Query</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Information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Request information about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562777"/>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Set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Information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Modify file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4196926"/>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Lock</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Lock a range of bytes in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38050"/>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Unlock</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Remove a range 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6618389"/>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s</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Control</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Miscellaneous operations on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3048288"/>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Flush</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Buffers</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Flush in-memory file buffers to disk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9457488"/>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Cancel</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I</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o</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Cancel outstanding I/O operations on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0917243"/>
                  </a:ext>
                </a:extLst>
              </a:tr>
              <a:tr h="266522">
                <a:tc>
                  <a:txBody>
                    <a:bodyPr/>
                    <a:lstStyle/>
                    <a:p>
                      <a:r>
                        <a:rPr lang="en-US" sz="1400" noProof="0" dirty="0">
                          <a:solidFill>
                            <a:schemeClr val="tx1"/>
                          </a:solidFill>
                          <a:latin typeface="Arial" panose="020B0604020202020204" pitchFamily="34" charset="0"/>
                          <a:cs typeface="Arial" panose="020B0604020202020204" pitchFamily="34" charset="0"/>
                        </a:rPr>
                        <a:t>N</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t</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Device</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I</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o</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Control</a:t>
                      </a:r>
                      <a:r>
                        <a:rPr lang="en-US" sz="100" noProof="0" dirty="0">
                          <a:solidFill>
                            <a:schemeClr val="tx1"/>
                          </a:solidFill>
                          <a:latin typeface="Arial" panose="020B0604020202020204" pitchFamily="34" charset="0"/>
                          <a:cs typeface="Arial" panose="020B0604020202020204" pitchFamily="34" charset="0"/>
                        </a:rPr>
                        <a:t> </a:t>
                      </a:r>
                      <a:r>
                        <a:rPr lang="en-US" sz="14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Special operations on a device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8634139"/>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72233" y="5967126"/>
            <a:ext cx="5316826" cy="313350"/>
          </a:xfrm>
        </p:spPr>
        <p:txBody>
          <a:bodyPr wrap="square" lIns="0" tIns="18000" rIns="0" bIns="18000" anchor="ctr" anchorCtr="0">
            <a:spAutoFit/>
          </a:bodyPr>
          <a:lstStyle/>
          <a:p>
            <a:pPr marL="0" indent="0">
              <a:spcBef>
                <a:spcPts val="600"/>
              </a:spcBef>
              <a:buNone/>
            </a:pPr>
            <a:r>
              <a:rPr lang="en-US" sz="1800" dirty="0"/>
              <a:t>Figure 11.40 Native </a:t>
            </a:r>
            <a:r>
              <a:rPr lang="en-US" sz="1800" spc="-200" dirty="0"/>
              <a:t>N </a:t>
            </a:r>
            <a:r>
              <a:rPr lang="en-US" sz="1800" dirty="0"/>
              <a:t>T </a:t>
            </a:r>
            <a:r>
              <a:rPr lang="en-US" sz="1800" spc="-200" dirty="0"/>
              <a:t>A P </a:t>
            </a:r>
            <a:r>
              <a:rPr lang="en-US" sz="1800" dirty="0"/>
              <a:t>I calls for performing I/O.</a:t>
            </a:r>
          </a:p>
        </p:txBody>
      </p:sp>
    </p:spTree>
    <p:extLst>
      <p:ext uri="{BB962C8B-B14F-4D97-AF65-F5344CB8AC3E}">
        <p14:creationId xmlns:p14="http://schemas.microsoft.com/office/powerpoint/2010/main" val="2334079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Device Drivers</a:t>
            </a:r>
          </a:p>
        </p:txBody>
      </p:sp>
      <p:pic>
        <p:nvPicPr>
          <p:cNvPr id="4" name="Picture 3" descr="The figure illustrates a single level in a device stack.&#10;Long description is available in notes, press F6">
            <a:extLst>
              <a:ext uri="{FF2B5EF4-FFF2-40B4-BE49-F238E27FC236}">
                <a16:creationId xmlns:a16="http://schemas.microsoft.com/office/drawing/2014/main" id="{6EDFDA02-68E7-4373-8B41-EC195727A4B6}"/>
              </a:ext>
            </a:extLst>
          </p:cNvPr>
          <p:cNvPicPr>
            <a:picLocks noChangeAspect="1"/>
          </p:cNvPicPr>
          <p:nvPr/>
        </p:nvPicPr>
        <p:blipFill>
          <a:blip r:embed="rId3"/>
          <a:stretch>
            <a:fillRect/>
          </a:stretch>
        </p:blipFill>
        <p:spPr>
          <a:xfrm>
            <a:off x="971627" y="1129621"/>
            <a:ext cx="10248753" cy="437342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863496" y="5826239"/>
            <a:ext cx="4534301" cy="313350"/>
          </a:xfrm>
        </p:spPr>
        <p:txBody>
          <a:bodyPr wrap="square" lIns="0" tIns="18000" rIns="0" bIns="18000" anchor="ctr" anchorCtr="0">
            <a:spAutoFit/>
          </a:bodyPr>
          <a:lstStyle/>
          <a:p>
            <a:pPr marL="0" indent="0">
              <a:spcBef>
                <a:spcPts val="600"/>
              </a:spcBef>
              <a:buNone/>
            </a:pPr>
            <a:r>
              <a:rPr lang="en-US" sz="1800" dirty="0"/>
              <a:t>Figure 11.41 A single level in a device stack.</a:t>
            </a:r>
          </a:p>
        </p:txBody>
      </p:sp>
    </p:spTree>
    <p:extLst>
      <p:ext uri="{BB962C8B-B14F-4D97-AF65-F5344CB8AC3E}">
        <p14:creationId xmlns:p14="http://schemas.microsoft.com/office/powerpoint/2010/main" val="835223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2" cy="559572"/>
          </a:xfrm>
        </p:spPr>
        <p:txBody>
          <a:bodyPr wrap="square" lIns="0" tIns="18000" rIns="0" bIns="18000" anchor="ctr" anchorCtr="0">
            <a:spAutoFit/>
          </a:bodyPr>
          <a:lstStyle/>
          <a:p>
            <a:r>
              <a:rPr lang="en-US" sz="3400" dirty="0"/>
              <a:t>I/O Request Packets</a:t>
            </a:r>
          </a:p>
        </p:txBody>
      </p:sp>
      <p:pic>
        <p:nvPicPr>
          <p:cNvPr id="4" name="Picture 3" descr="The figure illustrates the major fields of an I slash O request packet.&#10;Long description is available in notes, press F6">
            <a:extLst>
              <a:ext uri="{FF2B5EF4-FFF2-40B4-BE49-F238E27FC236}">
                <a16:creationId xmlns:a16="http://schemas.microsoft.com/office/drawing/2014/main" id="{7B6B3C01-76B1-4A06-AD04-D8CD065EC6A7}"/>
              </a:ext>
            </a:extLst>
          </p:cNvPr>
          <p:cNvPicPr>
            <a:picLocks noChangeAspect="1"/>
          </p:cNvPicPr>
          <p:nvPr/>
        </p:nvPicPr>
        <p:blipFill>
          <a:blip r:embed="rId3"/>
          <a:stretch>
            <a:fillRect/>
          </a:stretch>
        </p:blipFill>
        <p:spPr>
          <a:xfrm>
            <a:off x="2194140" y="1162127"/>
            <a:ext cx="7803720" cy="423990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280469" y="5826221"/>
            <a:ext cx="5700357" cy="313350"/>
          </a:xfrm>
        </p:spPr>
        <p:txBody>
          <a:bodyPr wrap="square" lIns="0" tIns="18000" rIns="0" bIns="18000" anchor="ctr" anchorCtr="0">
            <a:spAutoFit/>
          </a:bodyPr>
          <a:lstStyle/>
          <a:p>
            <a:pPr marL="0" indent="0">
              <a:spcBef>
                <a:spcPts val="600"/>
              </a:spcBef>
              <a:buNone/>
            </a:pPr>
            <a:r>
              <a:rPr lang="en-US" sz="1800" dirty="0"/>
              <a:t>Figure 11.42 The major fields of an I/O Request Packet.</a:t>
            </a:r>
          </a:p>
        </p:txBody>
      </p:sp>
    </p:spTree>
    <p:extLst>
      <p:ext uri="{BB962C8B-B14F-4D97-AF65-F5344CB8AC3E}">
        <p14:creationId xmlns:p14="http://schemas.microsoft.com/office/powerpoint/2010/main" val="1860665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Stacked Drivers</a:t>
            </a:r>
          </a:p>
        </p:txBody>
      </p:sp>
      <p:pic>
        <p:nvPicPr>
          <p:cNvPr id="4" name="Picture 3" descr="The figure illustrates the windows allow drivers to be stacked to work with a specific instance of a device. &#10;Long description is available in notes, press F6">
            <a:extLst>
              <a:ext uri="{FF2B5EF4-FFF2-40B4-BE49-F238E27FC236}">
                <a16:creationId xmlns:a16="http://schemas.microsoft.com/office/drawing/2014/main" id="{16BDE81B-0178-406A-9765-CE38EC23C03D}"/>
              </a:ext>
            </a:extLst>
          </p:cNvPr>
          <p:cNvPicPr>
            <a:picLocks noChangeAspect="1"/>
          </p:cNvPicPr>
          <p:nvPr/>
        </p:nvPicPr>
        <p:blipFill>
          <a:blip r:embed="rId3"/>
          <a:stretch>
            <a:fillRect/>
          </a:stretch>
        </p:blipFill>
        <p:spPr>
          <a:xfrm>
            <a:off x="4100319" y="1031896"/>
            <a:ext cx="3991363" cy="416579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301117" y="5641931"/>
            <a:ext cx="9659059" cy="313350"/>
          </a:xfrm>
        </p:spPr>
        <p:txBody>
          <a:bodyPr wrap="square" lIns="0" tIns="18000" rIns="0" bIns="18000" anchor="ctr" anchorCtr="0">
            <a:spAutoFit/>
          </a:bodyPr>
          <a:lstStyle/>
          <a:p>
            <a:pPr marL="0" indent="0">
              <a:spcBef>
                <a:spcPts val="600"/>
              </a:spcBef>
              <a:buNone/>
            </a:pPr>
            <a:r>
              <a:rPr lang="en-US" sz="1800" dirty="0"/>
              <a:t>Figure 11.43 Windows allows drivers to be stacked to work with a specific instance of a device.</a:t>
            </a:r>
          </a:p>
        </p:txBody>
      </p:sp>
    </p:spTree>
    <p:extLst>
      <p:ext uri="{BB962C8B-B14F-4D97-AF65-F5344CB8AC3E}">
        <p14:creationId xmlns:p14="http://schemas.microsoft.com/office/powerpoint/2010/main" val="2089387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The </a:t>
            </a:r>
            <a:r>
              <a:rPr lang="en-US" sz="3400" spc="-500" dirty="0"/>
              <a:t>N T F </a:t>
            </a:r>
            <a:r>
              <a:rPr lang="en-US" sz="3400" dirty="0"/>
              <a:t>S Master File Table</a:t>
            </a:r>
          </a:p>
        </p:txBody>
      </p:sp>
      <p:pic>
        <p:nvPicPr>
          <p:cNvPr id="4" name="Picture 3" descr="A figure illustrates the N T F S master file table.&#10;Long description is available in notes, press F6">
            <a:extLst>
              <a:ext uri="{FF2B5EF4-FFF2-40B4-BE49-F238E27FC236}">
                <a16:creationId xmlns:a16="http://schemas.microsoft.com/office/drawing/2014/main" id="{5641AF93-AA34-4EA3-BE87-F7246B1E9B8B}"/>
              </a:ext>
            </a:extLst>
          </p:cNvPr>
          <p:cNvPicPr>
            <a:picLocks noChangeAspect="1"/>
          </p:cNvPicPr>
          <p:nvPr/>
        </p:nvPicPr>
        <p:blipFill>
          <a:blip r:embed="rId3"/>
          <a:stretch>
            <a:fillRect/>
          </a:stretch>
        </p:blipFill>
        <p:spPr>
          <a:xfrm>
            <a:off x="3498179" y="969310"/>
            <a:ext cx="5195642" cy="4687758"/>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676960" y="5867796"/>
            <a:ext cx="4187351" cy="313350"/>
          </a:xfrm>
        </p:spPr>
        <p:txBody>
          <a:bodyPr wrap="square" lIns="0" tIns="18000" rIns="0" bIns="18000" anchor="ctr" anchorCtr="0">
            <a:spAutoFit/>
          </a:bodyPr>
          <a:lstStyle/>
          <a:p>
            <a:pPr marL="0" indent="0">
              <a:spcBef>
                <a:spcPts val="600"/>
              </a:spcBef>
              <a:buNone/>
            </a:pPr>
            <a:r>
              <a:rPr lang="en-US" sz="1800" dirty="0"/>
              <a:t>Figure 11.44 The </a:t>
            </a:r>
            <a:r>
              <a:rPr lang="en-US" sz="1800" spc="-300" dirty="0"/>
              <a:t>N T F </a:t>
            </a:r>
            <a:r>
              <a:rPr lang="en-US" sz="1800" dirty="0"/>
              <a:t>S master file table.</a:t>
            </a:r>
          </a:p>
        </p:txBody>
      </p:sp>
    </p:spTree>
    <p:extLst>
      <p:ext uri="{BB962C8B-B14F-4D97-AF65-F5344CB8AC3E}">
        <p14:creationId xmlns:p14="http://schemas.microsoft.com/office/powerpoint/2010/main" val="1189331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Master File Table Attributes</a:t>
            </a:r>
          </a:p>
        </p:txBody>
      </p:sp>
      <p:graphicFrame>
        <p:nvGraphicFramePr>
          <p:cNvPr id="4" name="Table 3">
            <a:extLst>
              <a:ext uri="{FF2B5EF4-FFF2-40B4-BE49-F238E27FC236}">
                <a16:creationId xmlns:a16="http://schemas.microsoft.com/office/drawing/2014/main" id="{FF47DD35-ABCC-4A9B-80DE-E2A2AEC44485}"/>
              </a:ext>
            </a:extLst>
          </p:cNvPr>
          <p:cNvGraphicFramePr>
            <a:graphicFrameLocks noGrp="1"/>
          </p:cNvGraphicFramePr>
          <p:nvPr>
            <p:extLst>
              <p:ext uri="{D42A27DB-BD31-4B8C-83A1-F6EECF244321}">
                <p14:modId xmlns:p14="http://schemas.microsoft.com/office/powerpoint/2010/main" val="3465721433"/>
              </p:ext>
            </p:extLst>
          </p:nvPr>
        </p:nvGraphicFramePr>
        <p:xfrm>
          <a:off x="2024335" y="988274"/>
          <a:ext cx="8166516" cy="4693920"/>
        </p:xfrm>
        <a:graphic>
          <a:graphicData uri="http://schemas.openxmlformats.org/drawingml/2006/table">
            <a:tbl>
              <a:tblPr firstRow="1" bandRow="1">
                <a:tableStyleId>{2D5ABB26-0587-4C30-8999-92F81FD0307C}</a:tableStyleId>
              </a:tblPr>
              <a:tblGrid>
                <a:gridCol w="2255598">
                  <a:extLst>
                    <a:ext uri="{9D8B030D-6E8A-4147-A177-3AD203B41FA5}">
                      <a16:colId xmlns:a16="http://schemas.microsoft.com/office/drawing/2014/main" val="3778837786"/>
                    </a:ext>
                  </a:extLst>
                </a:gridCol>
                <a:gridCol w="5910918">
                  <a:extLst>
                    <a:ext uri="{9D8B030D-6E8A-4147-A177-3AD203B41FA5}">
                      <a16:colId xmlns:a16="http://schemas.microsoft.com/office/drawing/2014/main" val="3834452914"/>
                    </a:ext>
                  </a:extLst>
                </a:gridCol>
              </a:tblGrid>
              <a:tr h="296691">
                <a:tc>
                  <a:txBody>
                    <a:bodyPr/>
                    <a:lstStyle/>
                    <a:p>
                      <a:r>
                        <a:rPr lang="en-US" sz="1600" b="1" noProof="0" dirty="0">
                          <a:solidFill>
                            <a:schemeClr val="tx1"/>
                          </a:solidFill>
                          <a:latin typeface="Arial" panose="020B0604020202020204" pitchFamily="34" charset="0"/>
                          <a:cs typeface="Arial" panose="020B0604020202020204" pitchFamily="34" charset="0"/>
                        </a:rPr>
                        <a:t>Attribute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Standard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Flag bits, time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stamps,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532563"/>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File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File name in Uni</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code; may be repeated for </a:t>
                      </a:r>
                      <a:r>
                        <a:rPr lang="en-US" sz="1600" spc="-200" baseline="0" noProof="0" dirty="0">
                          <a:solidFill>
                            <a:schemeClr val="tx1"/>
                          </a:solidFill>
                          <a:latin typeface="Arial" panose="020B0604020202020204" pitchFamily="34" charset="0"/>
                          <a:cs typeface="Arial" panose="020B0604020202020204" pitchFamily="34" charset="0"/>
                        </a:rPr>
                        <a:t>M </a:t>
                      </a:r>
                      <a:r>
                        <a:rPr lang="en-US" sz="1600" noProof="0" dirty="0">
                          <a:solidFill>
                            <a:schemeClr val="tx1"/>
                          </a:solidFill>
                          <a:latin typeface="Arial" panose="020B0604020202020204" pitchFamily="34" charset="0"/>
                          <a:cs typeface="Arial" panose="020B0604020202020204" pitchFamily="34" charset="0"/>
                        </a:rPr>
                        <a:t>S-DOS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50609"/>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Security descriptor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Obsolete. Security information is now in $Extend</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$Secure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Attribute 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Location of additional </a:t>
                      </a:r>
                      <a:r>
                        <a:rPr lang="en-US" sz="1600" spc="-200" baseline="0" noProof="0" dirty="0">
                          <a:solidFill>
                            <a:schemeClr val="tx1"/>
                          </a:solidFill>
                          <a:latin typeface="Arial" panose="020B0604020202020204" pitchFamily="34" charset="0"/>
                          <a:cs typeface="Arial" panose="020B0604020202020204" pitchFamily="34" charset="0"/>
                        </a:rPr>
                        <a:t>M F </a:t>
                      </a:r>
                      <a:r>
                        <a:rPr lang="en-US" sz="1600" noProof="0" dirty="0">
                          <a:solidFill>
                            <a:schemeClr val="tx1"/>
                          </a:solidFill>
                          <a:latin typeface="Arial" panose="020B0604020202020204" pitchFamily="34" charset="0"/>
                          <a:cs typeface="Arial" panose="020B0604020202020204" pitchFamily="34" charset="0"/>
                        </a:rPr>
                        <a:t>T records, if needed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Object </a:t>
                      </a:r>
                      <a:r>
                        <a:rPr lang="en-US" sz="1600" spc="-200" baseline="0" noProof="0" dirty="0">
                          <a:solidFill>
                            <a:schemeClr val="tx1"/>
                          </a:solidFill>
                          <a:latin typeface="Arial" panose="020B0604020202020204" pitchFamily="34" charset="0"/>
                          <a:cs typeface="Arial" panose="020B0604020202020204" pitchFamily="34" charset="0"/>
                        </a:rPr>
                        <a:t>I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64-bit file identifier unique to this volume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319404"/>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Reparse 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Used for mounting and symbolic links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1277607"/>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Volume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Name of this volume (used only in $Volume)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0687403"/>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Volume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Volume version (used only in $Volume)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562777"/>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Index root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Used for directories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4196926"/>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Index allocation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Used for very large directories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38050"/>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Bit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map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Used for very large directories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380191"/>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Logged utility stream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Controls logging to $Log</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8157962"/>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Stream data; may be repeated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136619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601258" y="5909359"/>
            <a:ext cx="5058776" cy="313350"/>
          </a:xfrm>
        </p:spPr>
        <p:txBody>
          <a:bodyPr wrap="square" lIns="0" tIns="18000" rIns="0" bIns="18000" anchor="ctr" anchorCtr="0">
            <a:spAutoFit/>
          </a:bodyPr>
          <a:lstStyle/>
          <a:p>
            <a:pPr marL="0" indent="0">
              <a:spcBef>
                <a:spcPts val="600"/>
              </a:spcBef>
              <a:buNone/>
            </a:pPr>
            <a:r>
              <a:rPr lang="en-US" sz="1800" dirty="0"/>
              <a:t>Figure 11.45 The attributes used in </a:t>
            </a:r>
            <a:r>
              <a:rPr lang="en-US" sz="1800" spc="-200" dirty="0"/>
              <a:t>M F </a:t>
            </a:r>
            <a:r>
              <a:rPr lang="en-US" sz="1800" dirty="0"/>
              <a:t>T records.</a:t>
            </a:r>
          </a:p>
        </p:txBody>
      </p:sp>
    </p:spTree>
    <p:extLst>
      <p:ext uri="{BB962C8B-B14F-4D97-AF65-F5344CB8AC3E}">
        <p14:creationId xmlns:p14="http://schemas.microsoft.com/office/powerpoint/2010/main" val="482986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spc="-500" dirty="0"/>
              <a:t>M F </a:t>
            </a:r>
            <a:r>
              <a:rPr lang="en-US" sz="3400" dirty="0"/>
              <a:t>T Block Runs</a:t>
            </a:r>
          </a:p>
        </p:txBody>
      </p:sp>
      <p:pic>
        <p:nvPicPr>
          <p:cNvPr id="4" name="Picture 3" descr="A figure illustrates an M F T record for a three-run, nine-block stream.&#10;Long description is available in notes, press F6">
            <a:extLst>
              <a:ext uri="{FF2B5EF4-FFF2-40B4-BE49-F238E27FC236}">
                <a16:creationId xmlns:a16="http://schemas.microsoft.com/office/drawing/2014/main" id="{7CF31B1A-CAA3-48A3-AB98-EAB7980C1A1E}"/>
              </a:ext>
            </a:extLst>
          </p:cNvPr>
          <p:cNvPicPr>
            <a:picLocks noChangeAspect="1"/>
          </p:cNvPicPr>
          <p:nvPr/>
        </p:nvPicPr>
        <p:blipFill>
          <a:blip r:embed="rId3"/>
          <a:stretch>
            <a:fillRect/>
          </a:stretch>
        </p:blipFill>
        <p:spPr>
          <a:xfrm>
            <a:off x="1281420" y="1159207"/>
            <a:ext cx="9629160" cy="423896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886878" y="5877440"/>
            <a:ext cx="6487537" cy="313350"/>
          </a:xfrm>
        </p:spPr>
        <p:txBody>
          <a:bodyPr wrap="square" lIns="0" tIns="18000" rIns="0" bIns="18000" anchor="ctr" anchorCtr="0">
            <a:spAutoFit/>
          </a:bodyPr>
          <a:lstStyle/>
          <a:p>
            <a:pPr marL="0" indent="0">
              <a:spcBef>
                <a:spcPts val="600"/>
              </a:spcBef>
              <a:buNone/>
            </a:pPr>
            <a:r>
              <a:rPr lang="en-US" sz="1800" dirty="0"/>
              <a:t>Figure 11.46 An </a:t>
            </a:r>
            <a:r>
              <a:rPr lang="en-US" sz="1800" spc="-200" dirty="0"/>
              <a:t>M F </a:t>
            </a:r>
            <a:r>
              <a:rPr lang="en-US" sz="1800" dirty="0"/>
              <a:t>T record for a three-run, nine block stream.</a:t>
            </a:r>
          </a:p>
        </p:txBody>
      </p:sp>
    </p:spTree>
    <p:extLst>
      <p:ext uri="{BB962C8B-B14F-4D97-AF65-F5344CB8AC3E}">
        <p14:creationId xmlns:p14="http://schemas.microsoft.com/office/powerpoint/2010/main" val="2492573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Win32</a:t>
            </a:r>
          </a:p>
        </p:txBody>
      </p:sp>
      <p:pic>
        <p:nvPicPr>
          <p:cNvPr id="4" name="Picture 3" descr="The figure illustrates the diagram for Win 32 A P I that allows programs to run on almost all versions of windows.&#10;Long description is available in notes, press F6">
            <a:extLst>
              <a:ext uri="{FF2B5EF4-FFF2-40B4-BE49-F238E27FC236}">
                <a16:creationId xmlns:a16="http://schemas.microsoft.com/office/drawing/2014/main" id="{B78257F4-6114-4368-8173-41DA884EA960}"/>
              </a:ext>
            </a:extLst>
          </p:cNvPr>
          <p:cNvPicPr>
            <a:picLocks noChangeAspect="1"/>
          </p:cNvPicPr>
          <p:nvPr/>
        </p:nvPicPr>
        <p:blipFill>
          <a:blip r:embed="rId3"/>
          <a:stretch>
            <a:fillRect/>
          </a:stretch>
        </p:blipFill>
        <p:spPr>
          <a:xfrm>
            <a:off x="2029214" y="1848047"/>
            <a:ext cx="8133579" cy="268597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714816" y="5411664"/>
            <a:ext cx="8831661" cy="313350"/>
          </a:xfrm>
        </p:spPr>
        <p:txBody>
          <a:bodyPr wrap="square" lIns="0" tIns="18000" rIns="0" bIns="18000" anchor="ctr" anchorCtr="0">
            <a:spAutoFit/>
          </a:bodyPr>
          <a:lstStyle/>
          <a:p>
            <a:pPr marL="0" indent="0" algn="ctr">
              <a:spcBef>
                <a:spcPts val="600"/>
              </a:spcBef>
              <a:buNone/>
            </a:pPr>
            <a:r>
              <a:rPr lang="en-US" sz="1800" dirty="0"/>
              <a:t>Figure 11.3 The Win</a:t>
            </a:r>
            <a:r>
              <a:rPr lang="en-US" sz="100" dirty="0"/>
              <a:t> </a:t>
            </a:r>
            <a:r>
              <a:rPr lang="en-US" sz="1800" dirty="0"/>
              <a:t>32 </a:t>
            </a:r>
            <a:r>
              <a:rPr lang="en-US" sz="1800" spc="-200" dirty="0"/>
              <a:t>A P </a:t>
            </a:r>
            <a:r>
              <a:rPr lang="en-US" sz="1800" dirty="0"/>
              <a:t>I allows programs to run on almost all versions of Windows.</a:t>
            </a:r>
          </a:p>
        </p:txBody>
      </p:sp>
    </p:spTree>
    <p:extLst>
      <p:ext uri="{BB962C8B-B14F-4D97-AF65-F5344CB8AC3E}">
        <p14:creationId xmlns:p14="http://schemas.microsoft.com/office/powerpoint/2010/main" val="1454211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A File with Three </a:t>
            </a:r>
            <a:r>
              <a:rPr lang="en-US" sz="3400" spc="-500" dirty="0"/>
              <a:t>M F </a:t>
            </a:r>
            <a:r>
              <a:rPr lang="en-US" sz="3400" dirty="0"/>
              <a:t>T Records</a:t>
            </a:r>
          </a:p>
        </p:txBody>
      </p:sp>
      <p:pic>
        <p:nvPicPr>
          <p:cNvPr id="4" name="Picture 3" descr="The figure illustrates a file that requires three M F T records to store all its runs.&#10;Long description is available in notes, press F6">
            <a:extLst>
              <a:ext uri="{FF2B5EF4-FFF2-40B4-BE49-F238E27FC236}">
                <a16:creationId xmlns:a16="http://schemas.microsoft.com/office/drawing/2014/main" id="{37FE85EE-6459-4035-B643-8E6CB3BE0E39}"/>
              </a:ext>
            </a:extLst>
          </p:cNvPr>
          <p:cNvPicPr>
            <a:picLocks noChangeAspect="1"/>
          </p:cNvPicPr>
          <p:nvPr/>
        </p:nvPicPr>
        <p:blipFill>
          <a:blip r:embed="rId3"/>
          <a:stretch>
            <a:fillRect/>
          </a:stretch>
        </p:blipFill>
        <p:spPr>
          <a:xfrm>
            <a:off x="1116393" y="1243822"/>
            <a:ext cx="9959221" cy="381877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547508" y="5614217"/>
            <a:ext cx="7166277" cy="313350"/>
          </a:xfrm>
        </p:spPr>
        <p:txBody>
          <a:bodyPr wrap="square" lIns="0" tIns="18000" rIns="0" bIns="18000" anchor="ctr" anchorCtr="0">
            <a:spAutoFit/>
          </a:bodyPr>
          <a:lstStyle/>
          <a:p>
            <a:pPr marL="0" indent="0">
              <a:spcBef>
                <a:spcPts val="600"/>
              </a:spcBef>
              <a:buNone/>
            </a:pPr>
            <a:r>
              <a:rPr lang="en-US" sz="1800" dirty="0"/>
              <a:t>Figure 11.47 A file that requires three </a:t>
            </a:r>
            <a:r>
              <a:rPr lang="en-US" sz="1800" spc="-200" dirty="0"/>
              <a:t>M F </a:t>
            </a:r>
            <a:r>
              <a:rPr lang="en-US" sz="1800" dirty="0"/>
              <a:t>T records to store all its runs.</a:t>
            </a:r>
          </a:p>
        </p:txBody>
      </p:sp>
    </p:spTree>
    <p:extLst>
      <p:ext uri="{BB962C8B-B14F-4D97-AF65-F5344CB8AC3E}">
        <p14:creationId xmlns:p14="http://schemas.microsoft.com/office/powerpoint/2010/main" val="2675067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93294" y="239117"/>
            <a:ext cx="11058956" cy="559572"/>
          </a:xfrm>
        </p:spPr>
        <p:txBody>
          <a:bodyPr wrap="square" lIns="0" tIns="18000" rIns="0" bIns="18000" anchor="ctr" anchorCtr="0">
            <a:spAutoFit/>
          </a:bodyPr>
          <a:lstStyle/>
          <a:p>
            <a:r>
              <a:rPr lang="en-US" sz="3400" dirty="0"/>
              <a:t>Directory Records</a:t>
            </a:r>
          </a:p>
        </p:txBody>
      </p:sp>
      <p:pic>
        <p:nvPicPr>
          <p:cNvPr id="6" name="Picture 5" descr="The figure illustrates the M F T record for a small directory.&#10;Long description is available in notes, press F6">
            <a:extLst>
              <a:ext uri="{FF2B5EF4-FFF2-40B4-BE49-F238E27FC236}">
                <a16:creationId xmlns:a16="http://schemas.microsoft.com/office/drawing/2014/main" id="{5E20307B-BE99-413F-90E8-92DC5A021F02}"/>
              </a:ext>
            </a:extLst>
          </p:cNvPr>
          <p:cNvPicPr>
            <a:picLocks noChangeAspect="1"/>
          </p:cNvPicPr>
          <p:nvPr/>
        </p:nvPicPr>
        <p:blipFill>
          <a:blip r:embed="rId3"/>
          <a:stretch>
            <a:fillRect/>
          </a:stretch>
        </p:blipFill>
        <p:spPr>
          <a:xfrm>
            <a:off x="666344" y="1510723"/>
            <a:ext cx="10859313" cy="314540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534786" y="5272046"/>
            <a:ext cx="5205541" cy="313350"/>
          </a:xfrm>
        </p:spPr>
        <p:txBody>
          <a:bodyPr wrap="square" lIns="0" tIns="18000" rIns="0" bIns="18000" anchor="ctr" anchorCtr="0">
            <a:spAutoFit/>
          </a:bodyPr>
          <a:lstStyle/>
          <a:p>
            <a:pPr marL="0" indent="0">
              <a:spcBef>
                <a:spcPts val="600"/>
              </a:spcBef>
              <a:buNone/>
            </a:pPr>
            <a:r>
              <a:rPr lang="en-US" sz="1800" dirty="0"/>
              <a:t>Figure 11.48 The </a:t>
            </a:r>
            <a:r>
              <a:rPr lang="en-US" sz="1800" spc="-200" dirty="0"/>
              <a:t>M F </a:t>
            </a:r>
            <a:r>
              <a:rPr lang="en-US" sz="1800" dirty="0"/>
              <a:t>T record for a small directory.</a:t>
            </a:r>
          </a:p>
        </p:txBody>
      </p:sp>
    </p:spTree>
    <p:extLst>
      <p:ext uri="{BB962C8B-B14F-4D97-AF65-F5344CB8AC3E}">
        <p14:creationId xmlns:p14="http://schemas.microsoft.com/office/powerpoint/2010/main" val="1006453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9" y="239117"/>
            <a:ext cx="9620042" cy="559572"/>
          </a:xfrm>
        </p:spPr>
        <p:txBody>
          <a:bodyPr wrap="square" lIns="0" tIns="18000" rIns="0" bIns="18000" anchor="ctr" anchorCtr="0">
            <a:spAutoFit/>
          </a:bodyPr>
          <a:lstStyle/>
          <a:p>
            <a:r>
              <a:rPr lang="en-US" sz="3400" dirty="0"/>
              <a:t>File Compression</a:t>
            </a:r>
          </a:p>
        </p:txBody>
      </p:sp>
      <p:pic>
        <p:nvPicPr>
          <p:cNvPr id="4" name="Picture 3" descr="The figures labeled (a) and (b) illustrate an example of a 48-block file being compressed to 32 blocks and the M F T record for the file after compression.&#10;Long description is available in notes, press F6">
            <a:extLst>
              <a:ext uri="{FF2B5EF4-FFF2-40B4-BE49-F238E27FC236}">
                <a16:creationId xmlns:a16="http://schemas.microsoft.com/office/drawing/2014/main" id="{B06C9459-95FA-4C0A-9B59-ECB533C400EC}"/>
              </a:ext>
            </a:extLst>
          </p:cNvPr>
          <p:cNvPicPr>
            <a:picLocks noChangeAspect="1"/>
          </p:cNvPicPr>
          <p:nvPr/>
        </p:nvPicPr>
        <p:blipFill>
          <a:blip r:embed="rId3"/>
          <a:stretch>
            <a:fillRect/>
          </a:stretch>
        </p:blipFill>
        <p:spPr>
          <a:xfrm>
            <a:off x="2110128" y="1318230"/>
            <a:ext cx="7971744" cy="393293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711764" y="5531091"/>
            <a:ext cx="8807946" cy="313350"/>
          </a:xfrm>
        </p:spPr>
        <p:txBody>
          <a:bodyPr wrap="square" lIns="0" tIns="18000" rIns="0" bIns="18000" anchor="ctr" anchorCtr="0">
            <a:spAutoFit/>
          </a:bodyPr>
          <a:lstStyle/>
          <a:p>
            <a:pPr marL="0" indent="0" algn="ctr">
              <a:spcBef>
                <a:spcPts val="600"/>
              </a:spcBef>
              <a:buNone/>
            </a:pPr>
            <a:r>
              <a:rPr lang="en-US" sz="1800" dirty="0"/>
              <a:t>Figure 11.49 (a) A 48-block being compressed. (b) The </a:t>
            </a:r>
            <a:r>
              <a:rPr lang="en-US" sz="1800" spc="-200" dirty="0"/>
              <a:t>M F </a:t>
            </a:r>
            <a:r>
              <a:rPr lang="en-US" sz="1800" dirty="0"/>
              <a:t>T record after compression.</a:t>
            </a:r>
          </a:p>
        </p:txBody>
      </p:sp>
    </p:spTree>
    <p:extLst>
      <p:ext uri="{BB962C8B-B14F-4D97-AF65-F5344CB8AC3E}">
        <p14:creationId xmlns:p14="http://schemas.microsoft.com/office/powerpoint/2010/main" val="1818369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Virtualization</a:t>
            </a:r>
          </a:p>
        </p:txBody>
      </p:sp>
      <p:pic>
        <p:nvPicPr>
          <p:cNvPr id="4" name="Picture 3" descr="The figure illustrates the Hyper-V virtualization components in the root and child partitions.&#10;Long description is available in notes, press F6">
            <a:extLst>
              <a:ext uri="{FF2B5EF4-FFF2-40B4-BE49-F238E27FC236}">
                <a16:creationId xmlns:a16="http://schemas.microsoft.com/office/drawing/2014/main" id="{69A2BCC6-3E7A-4B3B-838B-FDCD4BD9F192}"/>
              </a:ext>
            </a:extLst>
          </p:cNvPr>
          <p:cNvPicPr>
            <a:picLocks noChangeAspect="1"/>
          </p:cNvPicPr>
          <p:nvPr/>
        </p:nvPicPr>
        <p:blipFill>
          <a:blip r:embed="rId3"/>
          <a:stretch>
            <a:fillRect/>
          </a:stretch>
        </p:blipFill>
        <p:spPr>
          <a:xfrm>
            <a:off x="2682724" y="1031676"/>
            <a:ext cx="6826552" cy="406897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133052" y="5697351"/>
            <a:ext cx="7995188" cy="313350"/>
          </a:xfrm>
        </p:spPr>
        <p:txBody>
          <a:bodyPr wrap="square" lIns="0" tIns="18000" rIns="0" bIns="18000" anchor="ctr" anchorCtr="0">
            <a:spAutoFit/>
          </a:bodyPr>
          <a:lstStyle/>
          <a:p>
            <a:pPr marL="0" indent="0">
              <a:spcBef>
                <a:spcPts val="600"/>
              </a:spcBef>
              <a:buNone/>
            </a:pPr>
            <a:r>
              <a:rPr lang="en-US" sz="1800" dirty="0"/>
              <a:t>Figure 11.50 Hyper-V virtualization components in the root and child partitions.</a:t>
            </a:r>
          </a:p>
        </p:txBody>
      </p:sp>
    </p:spTree>
    <p:extLst>
      <p:ext uri="{BB962C8B-B14F-4D97-AF65-F5344CB8AC3E}">
        <p14:creationId xmlns:p14="http://schemas.microsoft.com/office/powerpoint/2010/main" val="2166613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err="1"/>
              <a:t>Paravirtualized</a:t>
            </a:r>
            <a:r>
              <a:rPr lang="en-US" sz="3400" dirty="0"/>
              <a:t> I/O</a:t>
            </a:r>
          </a:p>
        </p:txBody>
      </p:sp>
      <p:pic>
        <p:nvPicPr>
          <p:cNvPr id="4" name="Picture 3" descr="The figure illustrates the flow of parvirtualized I slash O for an enlightened guest O S.&#10;Long description is available in notes, press F6">
            <a:extLst>
              <a:ext uri="{FF2B5EF4-FFF2-40B4-BE49-F238E27FC236}">
                <a16:creationId xmlns:a16="http://schemas.microsoft.com/office/drawing/2014/main" id="{48F47B63-C2B4-45AD-A300-2191A3864C2D}"/>
              </a:ext>
            </a:extLst>
          </p:cNvPr>
          <p:cNvPicPr>
            <a:picLocks noChangeAspect="1"/>
          </p:cNvPicPr>
          <p:nvPr/>
        </p:nvPicPr>
        <p:blipFill>
          <a:blip r:embed="rId3"/>
          <a:stretch>
            <a:fillRect/>
          </a:stretch>
        </p:blipFill>
        <p:spPr>
          <a:xfrm>
            <a:off x="2880584" y="1154495"/>
            <a:ext cx="6430838" cy="445018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618110" y="5905207"/>
            <a:ext cx="7025073" cy="313350"/>
          </a:xfrm>
        </p:spPr>
        <p:txBody>
          <a:bodyPr wrap="square" lIns="0" tIns="18000" rIns="0" bIns="18000" anchor="ctr" anchorCtr="0">
            <a:spAutoFit/>
          </a:bodyPr>
          <a:lstStyle/>
          <a:p>
            <a:pPr marL="0" indent="0">
              <a:spcBef>
                <a:spcPts val="600"/>
              </a:spcBef>
              <a:buNone/>
            </a:pPr>
            <a:r>
              <a:rPr lang="en-US" sz="1800" dirty="0"/>
              <a:t>Figure 11.51 Flow of </a:t>
            </a:r>
            <a:r>
              <a:rPr lang="en-US" sz="1800" dirty="0" err="1"/>
              <a:t>paravirtualized</a:t>
            </a:r>
            <a:r>
              <a:rPr lang="en-US" sz="1800" dirty="0"/>
              <a:t> I/O for an enlightened guest </a:t>
            </a:r>
            <a:r>
              <a:rPr lang="en-US" sz="1800" spc="-300" dirty="0"/>
              <a:t>O </a:t>
            </a:r>
            <a:r>
              <a:rPr lang="en-US" sz="1800" dirty="0"/>
              <a:t>S.</a:t>
            </a:r>
          </a:p>
        </p:txBody>
      </p:sp>
    </p:spTree>
    <p:extLst>
      <p:ext uri="{BB962C8B-B14F-4D97-AF65-F5344CB8AC3E}">
        <p14:creationId xmlns:p14="http://schemas.microsoft.com/office/powerpoint/2010/main" val="4130313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spc="-500" dirty="0"/>
              <a:t>V </a:t>
            </a:r>
            <a:r>
              <a:rPr lang="en-US" sz="3400" dirty="0"/>
              <a:t>A-Backed </a:t>
            </a:r>
            <a:r>
              <a:rPr lang="en-US" sz="3400" spc="-500" dirty="0"/>
              <a:t>V M </a:t>
            </a:r>
            <a:r>
              <a:rPr lang="en-US" sz="3400" dirty="0"/>
              <a:t>s</a:t>
            </a:r>
          </a:p>
        </p:txBody>
      </p:sp>
      <p:pic>
        <p:nvPicPr>
          <p:cNvPr id="4" name="Picture 3" descr="The figure illustrates the V A-backed V M’s G P A space is logically mapped to virtual address ranges in its vmmem process on the host.&#10;Long description is available in notes, press F6">
            <a:extLst>
              <a:ext uri="{FF2B5EF4-FFF2-40B4-BE49-F238E27FC236}">
                <a16:creationId xmlns:a16="http://schemas.microsoft.com/office/drawing/2014/main" id="{2211B16F-0E17-47D6-A1F0-35543527DDED}"/>
              </a:ext>
            </a:extLst>
          </p:cNvPr>
          <p:cNvPicPr>
            <a:picLocks noChangeAspect="1"/>
          </p:cNvPicPr>
          <p:nvPr/>
        </p:nvPicPr>
        <p:blipFill>
          <a:blip r:embed="rId3"/>
          <a:stretch>
            <a:fillRect/>
          </a:stretch>
        </p:blipFill>
        <p:spPr>
          <a:xfrm>
            <a:off x="3268353" y="1004442"/>
            <a:ext cx="5655301" cy="4069058"/>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833106" y="5453228"/>
            <a:ext cx="6526350" cy="590349"/>
          </a:xfrm>
        </p:spPr>
        <p:txBody>
          <a:bodyPr wrap="square" lIns="0" tIns="18000" rIns="0" bIns="18000" anchor="ctr" anchorCtr="0">
            <a:spAutoFit/>
          </a:bodyPr>
          <a:lstStyle/>
          <a:p>
            <a:pPr marL="0" indent="0">
              <a:spcBef>
                <a:spcPts val="600"/>
              </a:spcBef>
              <a:buNone/>
            </a:pPr>
            <a:r>
              <a:rPr lang="en-US" sz="1800" dirty="0"/>
              <a:t>Figure 11.52 </a:t>
            </a:r>
            <a:r>
              <a:rPr lang="en-US" sz="1800" spc="-300" dirty="0"/>
              <a:t>V </a:t>
            </a:r>
            <a:r>
              <a:rPr lang="en-US" sz="1800" dirty="0"/>
              <a:t>A-backed </a:t>
            </a:r>
            <a:r>
              <a:rPr lang="en-US" sz="1800" spc="-200" dirty="0"/>
              <a:t>V </a:t>
            </a:r>
            <a:r>
              <a:rPr lang="en-US" sz="1800" dirty="0"/>
              <a:t>M’s </a:t>
            </a:r>
            <a:r>
              <a:rPr lang="en-US" sz="1800" spc="-200" dirty="0"/>
              <a:t>G P </a:t>
            </a:r>
            <a:r>
              <a:rPr lang="en-US" sz="1800" dirty="0"/>
              <a:t>A space is logically mapped to virtual address ranges in its v</a:t>
            </a:r>
            <a:r>
              <a:rPr lang="en-US" sz="100" dirty="0"/>
              <a:t> </a:t>
            </a:r>
            <a:r>
              <a:rPr lang="en-US" sz="1800" dirty="0"/>
              <a:t>m</a:t>
            </a:r>
            <a:r>
              <a:rPr lang="en-US" sz="100" dirty="0"/>
              <a:t> </a:t>
            </a:r>
            <a:r>
              <a:rPr lang="en-US" sz="1800" dirty="0"/>
              <a:t>mem process on the host.</a:t>
            </a:r>
          </a:p>
        </p:txBody>
      </p:sp>
    </p:spTree>
    <p:extLst>
      <p:ext uri="{BB962C8B-B14F-4D97-AF65-F5344CB8AC3E}">
        <p14:creationId xmlns:p14="http://schemas.microsoft.com/office/powerpoint/2010/main" val="541231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Virtual Hard Disks</a:t>
            </a:r>
          </a:p>
        </p:txBody>
      </p:sp>
      <p:pic>
        <p:nvPicPr>
          <p:cNvPr id="4" name="Picture 3" descr="The figure illustrates the contents of the V H D exposed to the container is backed by a set of host directories that are merged at runtime to make up the container file system contents.&#10;Long description is available in notes, press F6">
            <a:extLst>
              <a:ext uri="{FF2B5EF4-FFF2-40B4-BE49-F238E27FC236}">
                <a16:creationId xmlns:a16="http://schemas.microsoft.com/office/drawing/2014/main" id="{05D4BAD8-49BE-4032-A94C-CEBE88B69CE6}"/>
              </a:ext>
            </a:extLst>
          </p:cNvPr>
          <p:cNvPicPr>
            <a:picLocks noChangeAspect="1"/>
          </p:cNvPicPr>
          <p:nvPr/>
        </p:nvPicPr>
        <p:blipFill>
          <a:blip r:embed="rId3"/>
          <a:stretch>
            <a:fillRect/>
          </a:stretch>
        </p:blipFill>
        <p:spPr>
          <a:xfrm>
            <a:off x="2624669" y="1060109"/>
            <a:ext cx="6942669" cy="388818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952736" y="5544950"/>
            <a:ext cx="10355820" cy="313350"/>
          </a:xfrm>
        </p:spPr>
        <p:txBody>
          <a:bodyPr wrap="square" lIns="0" tIns="18000" rIns="0" bIns="18000" anchor="ctr" anchorCtr="0">
            <a:spAutoFit/>
          </a:bodyPr>
          <a:lstStyle/>
          <a:p>
            <a:pPr marL="0" indent="0">
              <a:spcBef>
                <a:spcPts val="600"/>
              </a:spcBef>
              <a:buNone/>
            </a:pPr>
            <a:r>
              <a:rPr lang="en-US" sz="1800" dirty="0"/>
              <a:t>Figure 11.53 The contents of the </a:t>
            </a:r>
            <a:r>
              <a:rPr lang="en-US" sz="1800" spc="-200" dirty="0"/>
              <a:t>V H </a:t>
            </a:r>
            <a:r>
              <a:rPr lang="en-US" sz="1800" dirty="0"/>
              <a:t>D exposed to the container is backed by a set of host directories.</a:t>
            </a:r>
          </a:p>
        </p:txBody>
      </p:sp>
    </p:spTree>
    <p:extLst>
      <p:ext uri="{BB962C8B-B14F-4D97-AF65-F5344CB8AC3E}">
        <p14:creationId xmlns:p14="http://schemas.microsoft.com/office/powerpoint/2010/main" val="2514607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11407"/>
            <a:ext cx="11072811" cy="559572"/>
          </a:xfrm>
        </p:spPr>
        <p:txBody>
          <a:bodyPr wrap="square" lIns="0" tIns="18000" rIns="0" bIns="18000" anchor="ctr" anchorCtr="0">
            <a:spAutoFit/>
          </a:bodyPr>
          <a:lstStyle/>
          <a:p>
            <a:r>
              <a:rPr lang="en-US" sz="3400" dirty="0"/>
              <a:t>Virtual Secure Mode</a:t>
            </a:r>
          </a:p>
        </p:txBody>
      </p:sp>
      <p:pic>
        <p:nvPicPr>
          <p:cNvPr id="4" name="Picture 3" descr="The figure illustrates the Virtual Secure Mode architecture with N T kernel in V T L 0 and Secure Kernel in V T L 1.&#10;Long description is available in notes, press F6">
            <a:extLst>
              <a:ext uri="{FF2B5EF4-FFF2-40B4-BE49-F238E27FC236}">
                <a16:creationId xmlns:a16="http://schemas.microsoft.com/office/drawing/2014/main" id="{97BB7B1B-5717-414D-87B9-B7487570FD75}"/>
              </a:ext>
            </a:extLst>
          </p:cNvPr>
          <p:cNvPicPr>
            <a:picLocks noChangeAspect="1"/>
          </p:cNvPicPr>
          <p:nvPr/>
        </p:nvPicPr>
        <p:blipFill>
          <a:blip r:embed="rId3"/>
          <a:stretch>
            <a:fillRect/>
          </a:stretch>
        </p:blipFill>
        <p:spPr>
          <a:xfrm>
            <a:off x="3169928" y="950288"/>
            <a:ext cx="5852151" cy="467718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747849" y="5881636"/>
            <a:ext cx="4765595" cy="313350"/>
          </a:xfrm>
        </p:spPr>
        <p:txBody>
          <a:bodyPr wrap="square" lIns="0" tIns="18000" rIns="0" bIns="18000" anchor="ctr" anchorCtr="0">
            <a:spAutoFit/>
          </a:bodyPr>
          <a:lstStyle/>
          <a:p>
            <a:pPr marL="0" indent="0">
              <a:spcBef>
                <a:spcPts val="600"/>
              </a:spcBef>
              <a:buNone/>
            </a:pPr>
            <a:r>
              <a:rPr lang="en-US" sz="1800" dirty="0"/>
              <a:t>Figure 11.54 Virtual Secure Mode architecture.</a:t>
            </a:r>
          </a:p>
        </p:txBody>
      </p:sp>
    </p:spTree>
    <p:extLst>
      <p:ext uri="{BB962C8B-B14F-4D97-AF65-F5344CB8AC3E}">
        <p14:creationId xmlns:p14="http://schemas.microsoft.com/office/powerpoint/2010/main" val="2502751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Access Tokens</a:t>
            </a:r>
          </a:p>
        </p:txBody>
      </p:sp>
      <p:pic>
        <p:nvPicPr>
          <p:cNvPr id="4" name="Picture 3" descr="The figure illustrates the structure of an access token.&#10;Long description is available in notes, press F6">
            <a:extLst>
              <a:ext uri="{FF2B5EF4-FFF2-40B4-BE49-F238E27FC236}">
                <a16:creationId xmlns:a16="http://schemas.microsoft.com/office/drawing/2014/main" id="{D7D3060D-70F6-4E2D-9FA1-BDE6BE80A02A}"/>
              </a:ext>
            </a:extLst>
          </p:cNvPr>
          <p:cNvPicPr>
            <a:picLocks noChangeAspect="1"/>
          </p:cNvPicPr>
          <p:nvPr/>
        </p:nvPicPr>
        <p:blipFill>
          <a:blip r:embed="rId3"/>
          <a:stretch>
            <a:fillRect/>
          </a:stretch>
        </p:blipFill>
        <p:spPr>
          <a:xfrm>
            <a:off x="724006" y="2903766"/>
            <a:ext cx="10743989" cy="88683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930172" y="4066697"/>
            <a:ext cx="4400948" cy="313350"/>
          </a:xfrm>
        </p:spPr>
        <p:txBody>
          <a:bodyPr wrap="square" lIns="0" tIns="18000" rIns="0" bIns="18000" anchor="ctr" anchorCtr="0">
            <a:spAutoFit/>
          </a:bodyPr>
          <a:lstStyle/>
          <a:p>
            <a:pPr marL="0" indent="0">
              <a:spcBef>
                <a:spcPts val="600"/>
              </a:spcBef>
              <a:buNone/>
            </a:pPr>
            <a:r>
              <a:rPr lang="en-US" sz="1800" dirty="0"/>
              <a:t>Figure 11.55 Structure of an access token.</a:t>
            </a:r>
          </a:p>
        </p:txBody>
      </p:sp>
    </p:spTree>
    <p:extLst>
      <p:ext uri="{BB962C8B-B14F-4D97-AF65-F5344CB8AC3E}">
        <p14:creationId xmlns:p14="http://schemas.microsoft.com/office/powerpoint/2010/main" val="2873562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Security Descriptors</a:t>
            </a:r>
          </a:p>
        </p:txBody>
      </p:sp>
      <p:pic>
        <p:nvPicPr>
          <p:cNvPr id="4" name="Picture 3" descr="The figure illustrates an example security descriptor for a file.&#10;Long description is available in notes, press F6">
            <a:extLst>
              <a:ext uri="{FF2B5EF4-FFF2-40B4-BE49-F238E27FC236}">
                <a16:creationId xmlns:a16="http://schemas.microsoft.com/office/drawing/2014/main" id="{040D34E6-7804-4534-B9F2-19B0D2A0BCAC}"/>
              </a:ext>
            </a:extLst>
          </p:cNvPr>
          <p:cNvPicPr>
            <a:picLocks noChangeAspect="1"/>
          </p:cNvPicPr>
          <p:nvPr/>
        </p:nvPicPr>
        <p:blipFill>
          <a:blip r:embed="rId3"/>
          <a:stretch>
            <a:fillRect/>
          </a:stretch>
        </p:blipFill>
        <p:spPr>
          <a:xfrm>
            <a:off x="3182856" y="1072486"/>
            <a:ext cx="5826295" cy="453576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364291" y="5881644"/>
            <a:ext cx="5532710" cy="313350"/>
          </a:xfrm>
        </p:spPr>
        <p:txBody>
          <a:bodyPr wrap="square" lIns="0" tIns="18000" rIns="0" bIns="18000" anchor="ctr" anchorCtr="0">
            <a:spAutoFit/>
          </a:bodyPr>
          <a:lstStyle/>
          <a:p>
            <a:pPr marL="0" indent="0">
              <a:spcBef>
                <a:spcPts val="600"/>
              </a:spcBef>
              <a:buNone/>
            </a:pPr>
            <a:r>
              <a:rPr lang="en-US" sz="1800" dirty="0"/>
              <a:t>Figure 11.56 An example security descriptor for a file.</a:t>
            </a:r>
          </a:p>
        </p:txBody>
      </p:sp>
    </p:spTree>
    <p:extLst>
      <p:ext uri="{BB962C8B-B14F-4D97-AF65-F5344CB8AC3E}">
        <p14:creationId xmlns:p14="http://schemas.microsoft.com/office/powerpoint/2010/main" val="284688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The Layers in Windows</a:t>
            </a:r>
          </a:p>
        </p:txBody>
      </p:sp>
      <p:pic>
        <p:nvPicPr>
          <p:cNvPr id="4" name="Picture 3" descr="The figure illustrates the programming layers in modern windows.&#10;Long description is available in notes, press F6">
            <a:extLst>
              <a:ext uri="{FF2B5EF4-FFF2-40B4-BE49-F238E27FC236}">
                <a16:creationId xmlns:a16="http://schemas.microsoft.com/office/drawing/2014/main" id="{6AB7A20F-84B7-4F0A-BDCD-90BEF150AD9B}"/>
              </a:ext>
            </a:extLst>
          </p:cNvPr>
          <p:cNvPicPr>
            <a:picLocks noChangeAspect="1"/>
          </p:cNvPicPr>
          <p:nvPr/>
        </p:nvPicPr>
        <p:blipFill>
          <a:blip r:embed="rId3"/>
          <a:stretch>
            <a:fillRect/>
          </a:stretch>
        </p:blipFill>
        <p:spPr>
          <a:xfrm>
            <a:off x="2632817" y="1067550"/>
            <a:ext cx="6926366" cy="438358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164739" y="5873519"/>
            <a:ext cx="5931814" cy="313350"/>
          </a:xfrm>
        </p:spPr>
        <p:txBody>
          <a:bodyPr wrap="square" lIns="0" tIns="18000" rIns="0" bIns="18000" anchor="ctr" anchorCtr="0">
            <a:spAutoFit/>
          </a:bodyPr>
          <a:lstStyle/>
          <a:p>
            <a:pPr marL="0" indent="0">
              <a:spcBef>
                <a:spcPts val="600"/>
              </a:spcBef>
              <a:buNone/>
            </a:pPr>
            <a:r>
              <a:rPr lang="en-US" sz="1800" dirty="0"/>
              <a:t>Figure 11.4 The programming layers in modern Windows.</a:t>
            </a:r>
          </a:p>
        </p:txBody>
      </p:sp>
    </p:spTree>
    <p:extLst>
      <p:ext uri="{BB962C8B-B14F-4D97-AF65-F5344CB8AC3E}">
        <p14:creationId xmlns:p14="http://schemas.microsoft.com/office/powerpoint/2010/main" val="1891274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Win</a:t>
            </a:r>
            <a:r>
              <a:rPr lang="en-US" sz="100" dirty="0"/>
              <a:t> </a:t>
            </a:r>
            <a:r>
              <a:rPr lang="en-US" sz="3400" dirty="0"/>
              <a:t>32 Calls for Security</a:t>
            </a:r>
          </a:p>
        </p:txBody>
      </p:sp>
      <p:graphicFrame>
        <p:nvGraphicFramePr>
          <p:cNvPr id="4" name="Table 3">
            <a:extLst>
              <a:ext uri="{FF2B5EF4-FFF2-40B4-BE49-F238E27FC236}">
                <a16:creationId xmlns:a16="http://schemas.microsoft.com/office/drawing/2014/main" id="{999C74C3-6B5E-4120-B471-2BECF879B6E2}"/>
              </a:ext>
            </a:extLst>
          </p:cNvPr>
          <p:cNvGraphicFramePr>
            <a:graphicFrameLocks noGrp="1"/>
          </p:cNvGraphicFramePr>
          <p:nvPr>
            <p:extLst>
              <p:ext uri="{D42A27DB-BD31-4B8C-83A1-F6EECF244321}">
                <p14:modId xmlns:p14="http://schemas.microsoft.com/office/powerpoint/2010/main" val="3919199330"/>
              </p:ext>
            </p:extLst>
          </p:nvPr>
        </p:nvGraphicFramePr>
        <p:xfrm>
          <a:off x="1664107" y="1746024"/>
          <a:ext cx="8865338" cy="3352800"/>
        </p:xfrm>
        <a:graphic>
          <a:graphicData uri="http://schemas.openxmlformats.org/drawingml/2006/table">
            <a:tbl>
              <a:tblPr firstRow="1" bandRow="1">
                <a:tableStyleId>{2D5ABB26-0587-4C30-8999-92F81FD0307C}</a:tableStyleId>
              </a:tblPr>
              <a:tblGrid>
                <a:gridCol w="3558542">
                  <a:extLst>
                    <a:ext uri="{9D8B030D-6E8A-4147-A177-3AD203B41FA5}">
                      <a16:colId xmlns:a16="http://schemas.microsoft.com/office/drawing/2014/main" val="3778837786"/>
                    </a:ext>
                  </a:extLst>
                </a:gridCol>
                <a:gridCol w="5306796">
                  <a:extLst>
                    <a:ext uri="{9D8B030D-6E8A-4147-A177-3AD203B41FA5}">
                      <a16:colId xmlns:a16="http://schemas.microsoft.com/office/drawing/2014/main" val="3834452914"/>
                    </a:ext>
                  </a:extLst>
                </a:gridCol>
              </a:tblGrid>
              <a:tr h="296691">
                <a:tc>
                  <a:txBody>
                    <a:bodyPr/>
                    <a:lstStyle/>
                    <a:p>
                      <a:r>
                        <a:rPr lang="en-US" sz="1600" b="1" noProof="0" dirty="0">
                          <a:solidFill>
                            <a:schemeClr val="tx1"/>
                          </a:solidFill>
                          <a:latin typeface="Arial" panose="020B0604020202020204" pitchFamily="34" charset="0"/>
                          <a:cs typeface="Arial" panose="020B0604020202020204" pitchFamily="34" charset="0"/>
                        </a:rPr>
                        <a:t>Win</a:t>
                      </a:r>
                      <a:r>
                        <a:rPr lang="en-US" sz="100" b="1" noProof="0" dirty="0">
                          <a:solidFill>
                            <a:schemeClr val="tx1"/>
                          </a:solidFill>
                          <a:latin typeface="Arial" panose="020B0604020202020204" pitchFamily="34" charset="0"/>
                          <a:cs typeface="Arial" panose="020B0604020202020204" pitchFamily="34" charset="0"/>
                        </a:rPr>
                        <a:t> </a:t>
                      </a:r>
                      <a:r>
                        <a:rPr lang="en-US" sz="1600" b="1" noProof="0" dirty="0">
                          <a:solidFill>
                            <a:schemeClr val="tx1"/>
                          </a:solidFill>
                          <a:latin typeface="Arial" panose="020B0604020202020204" pitchFamily="34" charset="0"/>
                          <a:cs typeface="Arial" panose="020B0604020202020204" pitchFamily="34" charset="0"/>
                        </a:rPr>
                        <a:t>32 A</a:t>
                      </a:r>
                      <a:r>
                        <a:rPr lang="en-US" sz="100" b="1" noProof="0" dirty="0">
                          <a:solidFill>
                            <a:schemeClr val="tx1"/>
                          </a:solidFill>
                          <a:latin typeface="Arial" panose="020B0604020202020204" pitchFamily="34" charset="0"/>
                          <a:cs typeface="Arial" panose="020B0604020202020204" pitchFamily="34" charset="0"/>
                        </a:rPr>
                        <a:t> </a:t>
                      </a:r>
                      <a:r>
                        <a:rPr lang="en-US" sz="1600" b="1" noProof="0" dirty="0">
                          <a:solidFill>
                            <a:schemeClr val="tx1"/>
                          </a:solidFill>
                          <a:latin typeface="Arial" panose="020B0604020202020204" pitchFamily="34" charset="0"/>
                          <a:cs typeface="Arial" panose="020B0604020202020204" pitchFamily="34" charset="0"/>
                        </a:rPr>
                        <a:t>P</a:t>
                      </a:r>
                      <a:r>
                        <a:rPr lang="en-US" sz="100" b="1" noProof="0" dirty="0">
                          <a:solidFill>
                            <a:schemeClr val="tx1"/>
                          </a:solidFill>
                          <a:latin typeface="Arial" panose="020B0604020202020204" pitchFamily="34" charset="0"/>
                          <a:cs typeface="Arial" panose="020B0604020202020204" pitchFamily="34" charset="0"/>
                        </a:rPr>
                        <a:t> </a:t>
                      </a:r>
                      <a:r>
                        <a:rPr lang="en-US" sz="1600" b="1" noProof="0" dirty="0">
                          <a:solidFill>
                            <a:schemeClr val="tx1"/>
                          </a:solidFill>
                          <a:latin typeface="Arial" panose="020B0604020202020204" pitchFamily="34" charset="0"/>
                          <a:cs typeface="Arial" panose="020B0604020202020204" pitchFamily="34" charset="0"/>
                        </a:rPr>
                        <a:t>I function</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Initialize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Security</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Descriptor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Prepare a new security descriptor for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532563"/>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Look</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up</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Account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a:t>
                      </a:r>
                      <a:r>
                        <a:rPr lang="en-US" sz="100" noProof="0" dirty="0">
                          <a:solidFill>
                            <a:schemeClr val="tx1"/>
                          </a:solidFill>
                          <a:latin typeface="Arial" panose="020B0604020202020204" pitchFamily="34" charset="0"/>
                          <a:cs typeface="Arial" panose="020B0604020202020204" pitchFamily="34" charset="0"/>
                        </a:rPr>
                        <a:t> </a:t>
                      </a:r>
                      <a:r>
                        <a:rPr lang="en-US" sz="1600" noProof="0" dirty="0" err="1">
                          <a:solidFill>
                            <a:schemeClr val="tx1"/>
                          </a:solidFill>
                          <a:latin typeface="Arial" panose="020B0604020202020204" pitchFamily="34" charset="0"/>
                          <a:cs typeface="Arial" panose="020B0604020202020204" pitchFamily="34" charset="0"/>
                        </a:rPr>
                        <a:t>i</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Look up the </a:t>
                      </a:r>
                      <a:r>
                        <a:rPr lang="en-US" sz="1600" spc="-200" baseline="0" noProof="0" dirty="0">
                          <a:solidFill>
                            <a:schemeClr val="tx1"/>
                          </a:solidFill>
                          <a:latin typeface="Arial" panose="020B0604020202020204" pitchFamily="34" charset="0"/>
                          <a:cs typeface="Arial" panose="020B0604020202020204" pitchFamily="34" charset="0"/>
                        </a:rPr>
                        <a:t>S I </a:t>
                      </a:r>
                      <a:r>
                        <a:rPr lang="en-US" sz="1600" noProof="0" dirty="0">
                          <a:solidFill>
                            <a:schemeClr val="tx1"/>
                          </a:solidFill>
                          <a:latin typeface="Arial" panose="020B0604020202020204" pitchFamily="34" charset="0"/>
                          <a:cs typeface="Arial" panose="020B0604020202020204" pitchFamily="34" charset="0"/>
                        </a:rPr>
                        <a:t>D for a given user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50609"/>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Set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Security</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Descriptor</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Enter the owner </a:t>
                      </a:r>
                      <a:r>
                        <a:rPr lang="en-US" sz="1600" spc="-200" baseline="0" noProof="0" dirty="0">
                          <a:solidFill>
                            <a:schemeClr val="tx1"/>
                          </a:solidFill>
                          <a:latin typeface="Arial" panose="020B0604020202020204" pitchFamily="34" charset="0"/>
                          <a:cs typeface="Arial" panose="020B0604020202020204" pitchFamily="34" charset="0"/>
                        </a:rPr>
                        <a:t>S I </a:t>
                      </a:r>
                      <a:r>
                        <a:rPr lang="en-US" sz="1600" noProof="0" dirty="0">
                          <a:solidFill>
                            <a:schemeClr val="tx1"/>
                          </a:solidFill>
                          <a:latin typeface="Arial" panose="020B0604020202020204" pitchFamily="34" charset="0"/>
                          <a:cs typeface="Arial" panose="020B0604020202020204" pitchFamily="34" charset="0"/>
                        </a:rPr>
                        <a:t>D in the security descriptor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Set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Security</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Descriptor</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Enter a group </a:t>
                      </a:r>
                      <a:r>
                        <a:rPr lang="en-US" sz="1600" spc="-200" baseline="0" noProof="0" dirty="0">
                          <a:solidFill>
                            <a:schemeClr val="tx1"/>
                          </a:solidFill>
                          <a:latin typeface="Arial" panose="020B0604020202020204" pitchFamily="34" charset="0"/>
                          <a:cs typeface="Arial" panose="020B0604020202020204" pitchFamily="34" charset="0"/>
                        </a:rPr>
                        <a:t>S I </a:t>
                      </a:r>
                      <a:r>
                        <a:rPr lang="en-US" sz="1600" noProof="0" dirty="0">
                          <a:solidFill>
                            <a:schemeClr val="tx1"/>
                          </a:solidFill>
                          <a:latin typeface="Arial" panose="020B0604020202020204" pitchFamily="34" charset="0"/>
                          <a:cs typeface="Arial" panose="020B0604020202020204" pitchFamily="34" charset="0"/>
                        </a:rPr>
                        <a:t>D in the security descriptor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Initialize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A</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c</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Initialize a </a:t>
                      </a:r>
                      <a:r>
                        <a:rPr lang="en-US" sz="1600" spc="-200" baseline="0" noProof="0" dirty="0">
                          <a:solidFill>
                            <a:schemeClr val="tx1"/>
                          </a:solidFill>
                          <a:latin typeface="Arial" panose="020B0604020202020204" pitchFamily="34" charset="0"/>
                          <a:cs typeface="Arial" panose="020B0604020202020204" pitchFamily="34" charset="0"/>
                        </a:rPr>
                        <a:t>D A C </a:t>
                      </a:r>
                      <a:r>
                        <a:rPr lang="en-US" sz="1600" noProof="0" dirty="0">
                          <a:solidFill>
                            <a:schemeClr val="tx1"/>
                          </a:solidFill>
                          <a:latin typeface="Arial" panose="020B0604020202020204" pitchFamily="34" charset="0"/>
                          <a:cs typeface="Arial" panose="020B0604020202020204" pitchFamily="34" charset="0"/>
                        </a:rPr>
                        <a:t>L or </a:t>
                      </a:r>
                      <a:r>
                        <a:rPr lang="en-US" sz="1600" spc="-200" baseline="0" noProof="0" dirty="0">
                          <a:solidFill>
                            <a:schemeClr val="tx1"/>
                          </a:solidFill>
                          <a:latin typeface="Arial" panose="020B0604020202020204" pitchFamily="34" charset="0"/>
                          <a:cs typeface="Arial" panose="020B0604020202020204" pitchFamily="34" charset="0"/>
                        </a:rPr>
                        <a:t>S A C </a:t>
                      </a:r>
                      <a:r>
                        <a:rPr lang="en-US" sz="1600" noProof="0" dirty="0">
                          <a:solidFill>
                            <a:schemeClr val="tx1"/>
                          </a:solidFill>
                          <a:latin typeface="Arial" panose="020B0604020202020204" pitchFamily="34" charset="0"/>
                          <a:cs typeface="Arial" panose="020B0604020202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319404"/>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Add</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Access</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Allowed</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Add a new </a:t>
                      </a:r>
                      <a:r>
                        <a:rPr lang="en-US" sz="1600" spc="-200" baseline="0" noProof="0" dirty="0">
                          <a:solidFill>
                            <a:schemeClr val="tx1"/>
                          </a:solidFill>
                          <a:latin typeface="Arial" panose="020B0604020202020204" pitchFamily="34" charset="0"/>
                          <a:cs typeface="Arial" panose="020B0604020202020204" pitchFamily="34" charset="0"/>
                        </a:rPr>
                        <a:t>A C </a:t>
                      </a:r>
                      <a:r>
                        <a:rPr lang="en-US" sz="1600" noProof="0" dirty="0">
                          <a:solidFill>
                            <a:schemeClr val="tx1"/>
                          </a:solidFill>
                          <a:latin typeface="Arial" panose="020B0604020202020204" pitchFamily="34" charset="0"/>
                          <a:cs typeface="Arial" panose="020B0604020202020204" pitchFamily="34" charset="0"/>
                        </a:rPr>
                        <a:t>E to a </a:t>
                      </a:r>
                      <a:r>
                        <a:rPr lang="en-US" sz="1600" spc="-200" baseline="0" noProof="0" dirty="0">
                          <a:solidFill>
                            <a:schemeClr val="tx1"/>
                          </a:solidFill>
                          <a:latin typeface="Arial" panose="020B0604020202020204" pitchFamily="34" charset="0"/>
                          <a:cs typeface="Arial" panose="020B0604020202020204" pitchFamily="34" charset="0"/>
                        </a:rPr>
                        <a:t>D A C </a:t>
                      </a:r>
                      <a:r>
                        <a:rPr lang="en-US" sz="1600" noProof="0" dirty="0">
                          <a:solidFill>
                            <a:schemeClr val="tx1"/>
                          </a:solidFill>
                          <a:latin typeface="Arial" panose="020B0604020202020204" pitchFamily="34" charset="0"/>
                          <a:cs typeface="Arial" panose="020B0604020202020204" pitchFamily="34" charset="0"/>
                        </a:rPr>
                        <a:t>L or </a:t>
                      </a:r>
                      <a:r>
                        <a:rPr lang="en-US" sz="1600" spc="-200" baseline="0" noProof="0" dirty="0">
                          <a:solidFill>
                            <a:schemeClr val="tx1"/>
                          </a:solidFill>
                          <a:latin typeface="Arial" panose="020B0604020202020204" pitchFamily="34" charset="0"/>
                          <a:cs typeface="Arial" panose="020B0604020202020204" pitchFamily="34" charset="0"/>
                        </a:rPr>
                        <a:t>S A C </a:t>
                      </a:r>
                      <a:r>
                        <a:rPr lang="en-US" sz="1600" noProof="0" dirty="0">
                          <a:solidFill>
                            <a:schemeClr val="tx1"/>
                          </a:solidFill>
                          <a:latin typeface="Arial" panose="020B0604020202020204" pitchFamily="34" charset="0"/>
                          <a:cs typeface="Arial" panose="020B0604020202020204" pitchFamily="34" charset="0"/>
                        </a:rPr>
                        <a:t>L allowing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1277607"/>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Add</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Access</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Denied</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Add a new </a:t>
                      </a:r>
                      <a:r>
                        <a:rPr lang="en-US" sz="1600" spc="-200" baseline="0" noProof="0" dirty="0">
                          <a:solidFill>
                            <a:schemeClr val="tx1"/>
                          </a:solidFill>
                          <a:latin typeface="Arial" panose="020B0604020202020204" pitchFamily="34" charset="0"/>
                          <a:cs typeface="Arial" panose="020B0604020202020204" pitchFamily="34" charset="0"/>
                        </a:rPr>
                        <a:t>A C </a:t>
                      </a:r>
                      <a:r>
                        <a:rPr lang="en-US" sz="1600" noProof="0" dirty="0">
                          <a:solidFill>
                            <a:schemeClr val="tx1"/>
                          </a:solidFill>
                          <a:latin typeface="Arial" panose="020B0604020202020204" pitchFamily="34" charset="0"/>
                          <a:cs typeface="Arial" panose="020B0604020202020204" pitchFamily="34" charset="0"/>
                        </a:rPr>
                        <a:t>E to a </a:t>
                      </a:r>
                      <a:r>
                        <a:rPr lang="en-US" sz="1600" spc="-200" baseline="0" noProof="0" dirty="0">
                          <a:solidFill>
                            <a:schemeClr val="tx1"/>
                          </a:solidFill>
                          <a:latin typeface="Arial" panose="020B0604020202020204" pitchFamily="34" charset="0"/>
                          <a:cs typeface="Arial" panose="020B0604020202020204" pitchFamily="34" charset="0"/>
                        </a:rPr>
                        <a:t>D A C </a:t>
                      </a:r>
                      <a:r>
                        <a:rPr lang="en-US" sz="1600" noProof="0" dirty="0">
                          <a:solidFill>
                            <a:schemeClr val="tx1"/>
                          </a:solidFill>
                          <a:latin typeface="Arial" panose="020B0604020202020204" pitchFamily="34" charset="0"/>
                          <a:cs typeface="Arial" panose="020B0604020202020204" pitchFamily="34" charset="0"/>
                        </a:rPr>
                        <a:t>L or </a:t>
                      </a:r>
                      <a:r>
                        <a:rPr lang="en-US" sz="1600" spc="-200" baseline="0" noProof="0" dirty="0">
                          <a:solidFill>
                            <a:schemeClr val="tx1"/>
                          </a:solidFill>
                          <a:latin typeface="Arial" panose="020B0604020202020204" pitchFamily="34" charset="0"/>
                          <a:cs typeface="Arial" panose="020B0604020202020204" pitchFamily="34" charset="0"/>
                        </a:rPr>
                        <a:t>S A C </a:t>
                      </a:r>
                      <a:r>
                        <a:rPr lang="en-US" sz="1600" noProof="0" dirty="0">
                          <a:solidFill>
                            <a:schemeClr val="tx1"/>
                          </a:solidFill>
                          <a:latin typeface="Arial" panose="020B0604020202020204" pitchFamily="34" charset="0"/>
                          <a:cs typeface="Arial" panose="020B0604020202020204" pitchFamily="34" charset="0"/>
                        </a:rPr>
                        <a:t>L denying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0687403"/>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Delete</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Remove an </a:t>
                      </a:r>
                      <a:r>
                        <a:rPr lang="en-US" sz="1600" spc="-200" baseline="0" noProof="0" dirty="0">
                          <a:solidFill>
                            <a:schemeClr val="tx1"/>
                          </a:solidFill>
                          <a:latin typeface="Arial" panose="020B0604020202020204" pitchFamily="34" charset="0"/>
                          <a:cs typeface="Arial" panose="020B0604020202020204" pitchFamily="34" charset="0"/>
                        </a:rPr>
                        <a:t>A C </a:t>
                      </a:r>
                      <a:r>
                        <a:rPr lang="en-US" sz="1600" noProof="0" dirty="0">
                          <a:solidFill>
                            <a:schemeClr val="tx1"/>
                          </a:solidFill>
                          <a:latin typeface="Arial" panose="020B0604020202020204" pitchFamily="34" charset="0"/>
                          <a:cs typeface="Arial" panose="020B0604020202020204" pitchFamily="34" charset="0"/>
                        </a:rPr>
                        <a:t>E from a </a:t>
                      </a:r>
                      <a:r>
                        <a:rPr lang="en-US" sz="1600" spc="-200" baseline="0" noProof="0" dirty="0">
                          <a:solidFill>
                            <a:schemeClr val="tx1"/>
                          </a:solidFill>
                          <a:latin typeface="Arial" panose="020B0604020202020204" pitchFamily="34" charset="0"/>
                          <a:cs typeface="Arial" panose="020B0604020202020204" pitchFamily="34" charset="0"/>
                        </a:rPr>
                        <a:t>D A C </a:t>
                      </a:r>
                      <a:r>
                        <a:rPr lang="en-US" sz="1600" noProof="0" dirty="0">
                          <a:solidFill>
                            <a:schemeClr val="tx1"/>
                          </a:solidFill>
                          <a:latin typeface="Arial" panose="020B0604020202020204" pitchFamily="34" charset="0"/>
                          <a:cs typeface="Arial" panose="020B0604020202020204" pitchFamily="34" charset="0"/>
                        </a:rPr>
                        <a:t>L or </a:t>
                      </a:r>
                      <a:r>
                        <a:rPr lang="en-US" sz="1600" spc="-200" baseline="0" noProof="0" dirty="0">
                          <a:solidFill>
                            <a:schemeClr val="tx1"/>
                          </a:solidFill>
                          <a:latin typeface="Arial" panose="020B0604020202020204" pitchFamily="34" charset="0"/>
                          <a:cs typeface="Arial" panose="020B0604020202020204" pitchFamily="34" charset="0"/>
                        </a:rPr>
                        <a:t>S A C </a:t>
                      </a:r>
                      <a:r>
                        <a:rPr lang="en-US" sz="1600" noProof="0" dirty="0">
                          <a:solidFill>
                            <a:schemeClr val="tx1"/>
                          </a:solidFill>
                          <a:latin typeface="Arial" panose="020B0604020202020204" pitchFamily="34" charset="0"/>
                          <a:cs typeface="Arial" panose="020B0604020202020204" pitchFamily="34"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562777"/>
                  </a:ext>
                </a:extLst>
              </a:tr>
              <a:tr h="316449">
                <a:tc>
                  <a:txBody>
                    <a:bodyPr/>
                    <a:lstStyle/>
                    <a:p>
                      <a:r>
                        <a:rPr lang="en-US" sz="1600" noProof="0" dirty="0">
                          <a:solidFill>
                            <a:schemeClr val="tx1"/>
                          </a:solidFill>
                          <a:latin typeface="Arial" panose="020B0604020202020204" pitchFamily="34" charset="0"/>
                          <a:cs typeface="Arial" panose="020B0604020202020204" pitchFamily="34" charset="0"/>
                        </a:rPr>
                        <a:t>Set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Security</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Descriptor</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D</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a</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c 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Attach a </a:t>
                      </a:r>
                      <a:r>
                        <a:rPr lang="en-US" sz="1600" spc="-200" baseline="0" noProof="0" dirty="0">
                          <a:solidFill>
                            <a:schemeClr val="tx1"/>
                          </a:solidFill>
                          <a:latin typeface="Arial" panose="020B0604020202020204" pitchFamily="34" charset="0"/>
                          <a:cs typeface="Arial" panose="020B0604020202020204" pitchFamily="34" charset="0"/>
                        </a:rPr>
                        <a:t>D A C </a:t>
                      </a:r>
                      <a:r>
                        <a:rPr lang="en-US" sz="1600" noProof="0" dirty="0">
                          <a:solidFill>
                            <a:schemeClr val="tx1"/>
                          </a:solidFill>
                          <a:latin typeface="Arial" panose="020B0604020202020204" pitchFamily="34" charset="0"/>
                          <a:cs typeface="Arial" panose="020B0604020202020204" pitchFamily="34" charset="0"/>
                        </a:rPr>
                        <a:t>L to a security descriptor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4196926"/>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74870" y="5521391"/>
            <a:ext cx="6111553" cy="313350"/>
          </a:xfrm>
        </p:spPr>
        <p:txBody>
          <a:bodyPr wrap="square" lIns="0" tIns="18000" rIns="0" bIns="18000" anchor="ctr" anchorCtr="0">
            <a:spAutoFit/>
          </a:bodyPr>
          <a:lstStyle/>
          <a:p>
            <a:pPr marL="0" indent="0">
              <a:spcBef>
                <a:spcPts val="600"/>
              </a:spcBef>
              <a:buNone/>
            </a:pPr>
            <a:r>
              <a:rPr lang="en-US" sz="1800" dirty="0"/>
              <a:t>Figure 11.57 The principal Win</a:t>
            </a:r>
            <a:r>
              <a:rPr lang="en-US" sz="100" dirty="0"/>
              <a:t> </a:t>
            </a:r>
            <a:r>
              <a:rPr lang="en-US" sz="1800" dirty="0"/>
              <a:t>32 </a:t>
            </a:r>
            <a:r>
              <a:rPr lang="en-US" sz="1800" spc="-200" dirty="0"/>
              <a:t>A P </a:t>
            </a:r>
            <a:r>
              <a:rPr lang="en-US" sz="1800" dirty="0"/>
              <a:t>I functions for security.</a:t>
            </a:r>
          </a:p>
        </p:txBody>
      </p:sp>
    </p:spTree>
    <p:extLst>
      <p:ext uri="{BB962C8B-B14F-4D97-AF65-F5344CB8AC3E}">
        <p14:creationId xmlns:p14="http://schemas.microsoft.com/office/powerpoint/2010/main" val="897375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47740"/>
            <a:ext cx="11072811" cy="559572"/>
          </a:xfrm>
        </p:spPr>
        <p:txBody>
          <a:bodyPr wrap="square" lIns="0" tIns="18000" rIns="0" bIns="18000" anchor="ctr" anchorCtr="0">
            <a:spAutoFit/>
          </a:bodyPr>
          <a:lstStyle/>
          <a:p>
            <a:r>
              <a:rPr lang="en-US" sz="3400" dirty="0"/>
              <a:t>Security Protection Mechanisms </a:t>
            </a:r>
            <a:r>
              <a:rPr lang="en-US" sz="2600" dirty="0"/>
              <a:t>(1 of 2)</a:t>
            </a:r>
          </a:p>
        </p:txBody>
      </p:sp>
      <p:graphicFrame>
        <p:nvGraphicFramePr>
          <p:cNvPr id="4" name="Table 3">
            <a:extLst>
              <a:ext uri="{FF2B5EF4-FFF2-40B4-BE49-F238E27FC236}">
                <a16:creationId xmlns:a16="http://schemas.microsoft.com/office/drawing/2014/main" id="{C102ED1B-BDBE-4F66-8A03-48FBB7BAA4E6}"/>
              </a:ext>
            </a:extLst>
          </p:cNvPr>
          <p:cNvGraphicFramePr>
            <a:graphicFrameLocks noGrp="1"/>
          </p:cNvGraphicFramePr>
          <p:nvPr>
            <p:extLst>
              <p:ext uri="{D42A27DB-BD31-4B8C-83A1-F6EECF244321}">
                <p14:modId xmlns:p14="http://schemas.microsoft.com/office/powerpoint/2010/main" val="1445046538"/>
              </p:ext>
            </p:extLst>
          </p:nvPr>
        </p:nvGraphicFramePr>
        <p:xfrm>
          <a:off x="1150714" y="1725662"/>
          <a:ext cx="9890572" cy="3017520"/>
        </p:xfrm>
        <a:graphic>
          <a:graphicData uri="http://schemas.openxmlformats.org/drawingml/2006/table">
            <a:tbl>
              <a:tblPr firstRow="1" bandRow="1">
                <a:tableStyleId>{2D5ABB26-0587-4C30-8999-92F81FD0307C}</a:tableStyleId>
              </a:tblPr>
              <a:tblGrid>
                <a:gridCol w="1849216">
                  <a:extLst>
                    <a:ext uri="{9D8B030D-6E8A-4147-A177-3AD203B41FA5}">
                      <a16:colId xmlns:a16="http://schemas.microsoft.com/office/drawing/2014/main" val="3778837786"/>
                    </a:ext>
                  </a:extLst>
                </a:gridCol>
                <a:gridCol w="1512140">
                  <a:extLst>
                    <a:ext uri="{9D8B030D-6E8A-4147-A177-3AD203B41FA5}">
                      <a16:colId xmlns:a16="http://schemas.microsoft.com/office/drawing/2014/main" val="4271275419"/>
                    </a:ext>
                  </a:extLst>
                </a:gridCol>
                <a:gridCol w="6529216">
                  <a:extLst>
                    <a:ext uri="{9D8B030D-6E8A-4147-A177-3AD203B41FA5}">
                      <a16:colId xmlns:a16="http://schemas.microsoft.com/office/drawing/2014/main" val="3834452914"/>
                    </a:ext>
                  </a:extLst>
                </a:gridCol>
              </a:tblGrid>
              <a:tr h="265215">
                <a:tc>
                  <a:txBody>
                    <a:bodyPr/>
                    <a:lstStyle/>
                    <a:p>
                      <a:r>
                        <a:rPr lang="en-US" sz="1600" b="1" noProof="0" dirty="0">
                          <a:solidFill>
                            <a:schemeClr val="tx1"/>
                          </a:solidFill>
                          <a:latin typeface="Arial" panose="020B0604020202020204" pitchFamily="34" charset="0"/>
                          <a:cs typeface="Arial" panose="020B0604020202020204" pitchFamily="34" charset="0"/>
                        </a:rPr>
                        <a:t>Mitigation</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None/>
                      </a:pPr>
                      <a:r>
                        <a:rPr lang="en-US" sz="1600" b="1" i="0" u="none" strike="noStrike" cap="none" spc="-220" baseline="0" noProof="0" dirty="0">
                          <a:solidFill>
                            <a:schemeClr val="tx1"/>
                          </a:solidFill>
                          <a:latin typeface="Arial" panose="020B0604020202020204" pitchFamily="34" charset="0"/>
                          <a:ea typeface="+mn-ea"/>
                          <a:cs typeface="Arial" panose="020B0604020202020204" pitchFamily="34" charset="0"/>
                          <a:sym typeface="Arial"/>
                        </a:rPr>
                        <a:t>V B </a:t>
                      </a:r>
                      <a:r>
                        <a:rPr lang="en-US" sz="1600" b="1" i="0" u="none" strike="noStrike" cap="none" noProof="0" dirty="0">
                          <a:solidFill>
                            <a:schemeClr val="tx1"/>
                          </a:solidFill>
                          <a:latin typeface="Arial" panose="020B0604020202020204" pitchFamily="34" charset="0"/>
                          <a:ea typeface="+mn-ea"/>
                          <a:cs typeface="Arial" panose="020B0604020202020204" pitchFamily="34" charset="0"/>
                          <a:sym typeface="Arial"/>
                        </a:rPr>
                        <a:t>S-only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265215">
                <a:tc>
                  <a:txBody>
                    <a:bodyPr/>
                    <a:lstStyle/>
                    <a:p>
                      <a:r>
                        <a:rPr lang="en-US" sz="1600" noProof="0" dirty="0">
                          <a:solidFill>
                            <a:schemeClr val="tx1"/>
                          </a:solidFill>
                          <a:latin typeface="Arial" panose="020B0604020202020204" pitchFamily="34" charset="0"/>
                          <a:cs typeface="Arial" panose="020B0604020202020204" pitchFamily="34" charset="0"/>
                        </a:rPr>
                        <a:t>Init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Zero-initializes stack variables to avoid vulnerabilities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532563"/>
                  </a:ext>
                </a:extLst>
              </a:tr>
              <a:tr h="265215">
                <a:tc>
                  <a:txBody>
                    <a:bodyPr/>
                    <a:lstStyle/>
                    <a:p>
                      <a:r>
                        <a:rPr lang="en-US" sz="1600" noProof="0" dirty="0">
                          <a:solidFill>
                            <a:schemeClr val="tx1"/>
                          </a:solidFill>
                          <a:latin typeface="Arial" panose="020B0604020202020204" pitchFamily="34" charset="0"/>
                          <a:cs typeface="Arial" panose="020B0604020202020204" pitchFamily="34" charset="0"/>
                        </a:rPr>
                        <a:t>/</a:t>
                      </a:r>
                      <a:r>
                        <a:rPr lang="en-US" sz="1600" spc="-200" baseline="0" noProof="0" dirty="0">
                          <a:solidFill>
                            <a:schemeClr val="tx1"/>
                          </a:solidFill>
                          <a:latin typeface="Arial" panose="020B0604020202020204" pitchFamily="34" charset="0"/>
                          <a:cs typeface="Arial" panose="020B0604020202020204" pitchFamily="34" charset="0"/>
                        </a:rPr>
                        <a:t>G </a:t>
                      </a:r>
                      <a:r>
                        <a:rPr lang="en-US" sz="1600" noProof="0" dirty="0">
                          <a:solidFill>
                            <a:schemeClr val="tx1"/>
                          </a:solidFill>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Add canary to stack frames to protect return addresses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50609"/>
                  </a:ext>
                </a:extLst>
              </a:tr>
              <a:tr h="265215">
                <a:tc>
                  <a:txBody>
                    <a:bodyPr/>
                    <a:lstStyle/>
                    <a:p>
                      <a:r>
                        <a:rPr lang="en-US" sz="1600" spc="-200" baseline="0" noProof="0" dirty="0">
                          <a:solidFill>
                            <a:schemeClr val="tx1"/>
                          </a:solidFill>
                          <a:latin typeface="Arial" panose="020B0604020202020204" pitchFamily="34" charset="0"/>
                          <a:cs typeface="Arial" panose="020B0604020202020204" pitchFamily="34" charset="0"/>
                        </a:rPr>
                        <a:t>D E </a:t>
                      </a:r>
                      <a:r>
                        <a:rPr lang="en-US" sz="1600" noProof="0" dirty="0">
                          <a:solidFill>
                            <a:schemeClr val="tx1"/>
                          </a:solidFill>
                          <a:latin typeface="Arial" panose="020B0604020202020204" pitchFamily="34" charset="0"/>
                          <a:cs typeface="Arial" panose="020B0604020202020204" pitchFamily="3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Data Execution Prevention. Stacks and heaps are not executable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265215">
                <a:tc>
                  <a:txBody>
                    <a:bodyPr/>
                    <a:lstStyle/>
                    <a:p>
                      <a:r>
                        <a:rPr lang="en-US" sz="1600" spc="-200" baseline="0" noProof="0" dirty="0">
                          <a:solidFill>
                            <a:schemeClr val="tx1"/>
                          </a:solidFill>
                          <a:latin typeface="Arial" panose="020B0604020202020204" pitchFamily="34" charset="0"/>
                          <a:cs typeface="Arial" panose="020B0604020202020204" pitchFamily="34" charset="0"/>
                        </a:rPr>
                        <a:t>A S L </a:t>
                      </a:r>
                      <a:r>
                        <a:rPr lang="en-US" sz="1600" noProof="0" dirty="0">
                          <a:solidFill>
                            <a:schemeClr val="tx1"/>
                          </a:solidFill>
                          <a:latin typeface="Arial" panose="020B0604020202020204" pitchFamily="34" charset="0"/>
                          <a:cs typeface="Arial" panose="020B0604020202020204" pitchFamily="34" charset="0"/>
                        </a:rPr>
                        <a:t>R/</a:t>
                      </a:r>
                      <a:r>
                        <a:rPr lang="en-US" sz="1600" spc="-200" baseline="0" noProof="0" dirty="0">
                          <a:solidFill>
                            <a:schemeClr val="tx1"/>
                          </a:solidFill>
                          <a:latin typeface="Arial" panose="020B0604020202020204" pitchFamily="34" charset="0"/>
                          <a:cs typeface="Arial" panose="020B0604020202020204" pitchFamily="34" charset="0"/>
                        </a:rPr>
                        <a:t>K A S L </a:t>
                      </a:r>
                      <a:r>
                        <a:rPr lang="en-US" sz="1600" noProof="0" dirty="0">
                          <a:solidFill>
                            <a:schemeClr val="tx1"/>
                          </a:solidFill>
                          <a:latin typeface="Arial" panose="020B0604020202020204" pitchFamily="34" charset="0"/>
                          <a:cs typeface="Arial" panose="020B0604020202020204" pitchFamily="34"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Randomize user/kernel address space to make </a:t>
                      </a:r>
                      <a:r>
                        <a:rPr lang="en-US" sz="1600" spc="-200" baseline="0" noProof="0" dirty="0">
                          <a:solidFill>
                            <a:schemeClr val="tx1"/>
                          </a:solidFill>
                          <a:latin typeface="Arial" panose="020B0604020202020204" pitchFamily="34" charset="0"/>
                          <a:cs typeface="Arial" panose="020B0604020202020204" pitchFamily="34" charset="0"/>
                        </a:rPr>
                        <a:t>R O </a:t>
                      </a:r>
                      <a:r>
                        <a:rPr lang="en-US" sz="1600" noProof="0" dirty="0">
                          <a:solidFill>
                            <a:schemeClr val="tx1"/>
                          </a:solidFill>
                          <a:latin typeface="Arial" panose="020B0604020202020204" pitchFamily="34" charset="0"/>
                          <a:cs typeface="Arial" panose="020B0604020202020204" pitchFamily="34" charset="0"/>
                        </a:rPr>
                        <a:t>P attacks difficult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265215">
                <a:tc>
                  <a:txBody>
                    <a:bodyPr/>
                    <a:lstStyle/>
                    <a:p>
                      <a:r>
                        <a:rPr lang="en-US" sz="1600" spc="-200" baseline="0" noProof="0" dirty="0">
                          <a:solidFill>
                            <a:schemeClr val="tx1"/>
                          </a:solidFill>
                          <a:latin typeface="Arial" panose="020B0604020202020204" pitchFamily="34" charset="0"/>
                          <a:cs typeface="Arial" panose="020B0604020202020204" pitchFamily="34" charset="0"/>
                        </a:rPr>
                        <a:t>C F </a:t>
                      </a:r>
                      <a:r>
                        <a:rPr lang="en-US" sz="1600" noProof="0" dirty="0">
                          <a:solidFill>
                            <a:schemeClr val="tx1"/>
                          </a:solidFill>
                          <a:latin typeface="Arial" panose="020B0604020202020204" pitchFamily="34" charset="0"/>
                          <a:cs typeface="Arial" panose="020B0604020202020204" pitchFamily="34"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Control Flow Guard. Protect integrity of forward-edge control 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319404"/>
                  </a:ext>
                </a:extLst>
              </a:tr>
              <a:tr h="265215">
                <a:tc>
                  <a:txBody>
                    <a:bodyPr/>
                    <a:lstStyle/>
                    <a:p>
                      <a:r>
                        <a:rPr lang="en-US" sz="1600" spc="-200" baseline="0" noProof="0" dirty="0">
                          <a:solidFill>
                            <a:schemeClr val="tx1"/>
                          </a:solidFill>
                          <a:latin typeface="Arial" panose="020B0604020202020204" pitchFamily="34" charset="0"/>
                          <a:cs typeface="Arial" panose="020B0604020202020204" pitchFamily="34" charset="0"/>
                        </a:rPr>
                        <a:t>K C F </a:t>
                      </a:r>
                      <a:r>
                        <a:rPr lang="en-US" sz="1600" noProof="0" dirty="0">
                          <a:solidFill>
                            <a:schemeClr val="tx1"/>
                          </a:solidFill>
                          <a:latin typeface="Arial" panose="020B0604020202020204" pitchFamily="34" charset="0"/>
                          <a:cs typeface="Arial" panose="020B0604020202020204" pitchFamily="34"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Kernel-mode </a:t>
                      </a:r>
                      <a:r>
                        <a:rPr lang="en-US" sz="1600" spc="-200" baseline="0" noProof="0" dirty="0">
                          <a:solidFill>
                            <a:schemeClr val="tx1"/>
                          </a:solidFill>
                          <a:latin typeface="Arial" panose="020B0604020202020204" pitchFamily="34" charset="0"/>
                          <a:cs typeface="Arial" panose="020B0604020202020204" pitchFamily="34" charset="0"/>
                        </a:rPr>
                        <a:t>C F </a:t>
                      </a:r>
                      <a:r>
                        <a:rPr lang="en-US" sz="1600" noProof="0" dirty="0">
                          <a:solidFill>
                            <a:schemeClr val="tx1"/>
                          </a:solidFill>
                          <a:latin typeface="Arial" panose="020B0604020202020204" pitchFamily="34" charset="0"/>
                          <a:cs typeface="Arial" panose="020B0604020202020204" pitchFamily="34" charset="0"/>
                        </a:rPr>
                        <a:t>G. Secure Kernel maintains </a:t>
                      </a:r>
                      <a:r>
                        <a:rPr lang="en-US" sz="1600" spc="-200" baseline="0" noProof="0" dirty="0">
                          <a:solidFill>
                            <a:schemeClr val="tx1"/>
                          </a:solidFill>
                          <a:latin typeface="Arial" panose="020B0604020202020204" pitchFamily="34" charset="0"/>
                          <a:cs typeface="Arial" panose="020B0604020202020204" pitchFamily="34" charset="0"/>
                        </a:rPr>
                        <a:t>C F </a:t>
                      </a:r>
                      <a:r>
                        <a:rPr lang="en-US" sz="1600" noProof="0" dirty="0">
                          <a:solidFill>
                            <a:schemeClr val="tx1"/>
                          </a:solidFill>
                          <a:latin typeface="Arial" panose="020B0604020202020204" pitchFamily="34" charset="0"/>
                          <a:cs typeface="Arial" panose="020B0604020202020204" pitchFamily="34" charset="0"/>
                        </a:rPr>
                        <a:t>G bit</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map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1277607"/>
                  </a:ext>
                </a:extLst>
              </a:tr>
              <a:tr h="265215">
                <a:tc>
                  <a:txBody>
                    <a:bodyPr/>
                    <a:lstStyle/>
                    <a:p>
                      <a:r>
                        <a:rPr lang="en-US" sz="1600" spc="-200" baseline="0" noProof="0" dirty="0">
                          <a:solidFill>
                            <a:schemeClr val="tx1"/>
                          </a:solidFill>
                          <a:latin typeface="Arial" panose="020B0604020202020204" pitchFamily="34" charset="0"/>
                          <a:cs typeface="Arial" panose="020B0604020202020204" pitchFamily="34" charset="0"/>
                        </a:rPr>
                        <a:t>X F </a:t>
                      </a:r>
                      <a:r>
                        <a:rPr lang="en-US" sz="1600" noProof="0" dirty="0">
                          <a:solidFill>
                            <a:schemeClr val="tx1"/>
                          </a:solidFill>
                          <a:latin typeface="Arial" panose="020B0604020202020204" pitchFamily="34" charset="0"/>
                          <a:cs typeface="Arial" panose="020B0604020202020204" pitchFamily="34"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Extended Flow Guard. Much finer grained protection than </a:t>
                      </a:r>
                      <a:r>
                        <a:rPr lang="en-US" sz="1600" spc="-200" baseline="0" noProof="0" dirty="0">
                          <a:solidFill>
                            <a:schemeClr val="tx1"/>
                          </a:solidFill>
                          <a:latin typeface="Arial" panose="020B0604020202020204" pitchFamily="34" charset="0"/>
                          <a:cs typeface="Arial" panose="020B0604020202020204" pitchFamily="34" charset="0"/>
                        </a:rPr>
                        <a:t>C F </a:t>
                      </a:r>
                      <a:r>
                        <a:rPr lang="en-US" sz="1600" noProof="0" dirty="0">
                          <a:solidFill>
                            <a:schemeClr val="tx1"/>
                          </a:solidFill>
                          <a:latin typeface="Arial" panose="020B0604020202020204" pitchFamily="34" charset="0"/>
                          <a:cs typeface="Arial" panose="020B0604020202020204" pitchFamily="34"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0687403"/>
                  </a:ext>
                </a:extLst>
              </a:tr>
              <a:tr h="265215">
                <a:tc>
                  <a:txBody>
                    <a:bodyPr/>
                    <a:lstStyle/>
                    <a:p>
                      <a:r>
                        <a:rPr lang="en-US" sz="1600" spc="-200" baseline="0" noProof="0" dirty="0">
                          <a:solidFill>
                            <a:schemeClr val="tx1"/>
                          </a:solidFill>
                          <a:latin typeface="Arial" panose="020B0604020202020204" pitchFamily="34" charset="0"/>
                          <a:cs typeface="Arial" panose="020B0604020202020204" pitchFamily="34" charset="0"/>
                        </a:rPr>
                        <a:t>C E </a:t>
                      </a:r>
                      <a:r>
                        <a:rPr lang="en-US" sz="1600" noProof="0" dirty="0">
                          <a:solidFill>
                            <a:schemeClr val="tx1"/>
                          </a:solidFill>
                          <a:latin typeface="Arial" panose="020B0604020202020204" pitchFamily="34" charset="0"/>
                          <a:cs typeface="Arial" panose="020B0604020202020204" pitchFamily="34"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Strong defense against </a:t>
                      </a:r>
                      <a:r>
                        <a:rPr lang="en-US" sz="1600" spc="-200" baseline="0" noProof="0" dirty="0">
                          <a:solidFill>
                            <a:schemeClr val="tx1"/>
                          </a:solidFill>
                          <a:latin typeface="Arial" panose="020B0604020202020204" pitchFamily="34" charset="0"/>
                          <a:cs typeface="Arial" panose="020B0604020202020204" pitchFamily="34" charset="0"/>
                        </a:rPr>
                        <a:t>R O </a:t>
                      </a:r>
                      <a:r>
                        <a:rPr lang="en-US" sz="1600" noProof="0" dirty="0">
                          <a:solidFill>
                            <a:schemeClr val="tx1"/>
                          </a:solidFill>
                          <a:latin typeface="Arial" panose="020B0604020202020204" pitchFamily="34" charset="0"/>
                          <a:cs typeface="Arial" panose="020B0604020202020204" pitchFamily="34" charset="0"/>
                        </a:rPr>
                        <a:t>P attacks using shadow stacks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562777"/>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687321" y="5378654"/>
            <a:ext cx="6886651" cy="313350"/>
          </a:xfrm>
        </p:spPr>
        <p:txBody>
          <a:bodyPr wrap="square" lIns="0" tIns="18000" rIns="0" bIns="18000" anchor="ctr" anchorCtr="0">
            <a:spAutoFit/>
          </a:bodyPr>
          <a:lstStyle/>
          <a:p>
            <a:pPr marL="0" indent="0">
              <a:spcBef>
                <a:spcPts val="600"/>
              </a:spcBef>
              <a:buNone/>
            </a:pPr>
            <a:r>
              <a:rPr lang="en-US" sz="1800" dirty="0"/>
              <a:t>Figure 11.58 Some of the principal security protections in Windows.</a:t>
            </a:r>
          </a:p>
        </p:txBody>
      </p:sp>
    </p:spTree>
    <p:extLst>
      <p:ext uri="{BB962C8B-B14F-4D97-AF65-F5344CB8AC3E}">
        <p14:creationId xmlns:p14="http://schemas.microsoft.com/office/powerpoint/2010/main" val="2865541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47740"/>
            <a:ext cx="11072811" cy="559572"/>
          </a:xfrm>
        </p:spPr>
        <p:txBody>
          <a:bodyPr wrap="square" lIns="0" tIns="18000" rIns="0" bIns="18000" anchor="ctr" anchorCtr="0">
            <a:spAutoFit/>
          </a:bodyPr>
          <a:lstStyle/>
          <a:p>
            <a:r>
              <a:rPr lang="en-US" sz="3400" dirty="0"/>
              <a:t>Security Protection Mechanisms </a:t>
            </a:r>
            <a:r>
              <a:rPr lang="en-US" sz="2600" dirty="0"/>
              <a:t>(2 of 2)</a:t>
            </a:r>
          </a:p>
        </p:txBody>
      </p:sp>
      <p:graphicFrame>
        <p:nvGraphicFramePr>
          <p:cNvPr id="4" name="Table 3">
            <a:extLst>
              <a:ext uri="{FF2B5EF4-FFF2-40B4-BE49-F238E27FC236}">
                <a16:creationId xmlns:a16="http://schemas.microsoft.com/office/drawing/2014/main" id="{C102ED1B-BDBE-4F66-8A03-48FBB7BAA4E6}"/>
              </a:ext>
            </a:extLst>
          </p:cNvPr>
          <p:cNvGraphicFramePr>
            <a:graphicFrameLocks noGrp="1"/>
          </p:cNvGraphicFramePr>
          <p:nvPr>
            <p:extLst>
              <p:ext uri="{D42A27DB-BD31-4B8C-83A1-F6EECF244321}">
                <p14:modId xmlns:p14="http://schemas.microsoft.com/office/powerpoint/2010/main" val="2540586885"/>
              </p:ext>
            </p:extLst>
          </p:nvPr>
        </p:nvGraphicFramePr>
        <p:xfrm>
          <a:off x="914397" y="1796740"/>
          <a:ext cx="10363776" cy="3017520"/>
        </p:xfrm>
        <a:graphic>
          <a:graphicData uri="http://schemas.openxmlformats.org/drawingml/2006/table">
            <a:tbl>
              <a:tblPr firstRow="1" bandRow="1">
                <a:tableStyleId>{2D5ABB26-0587-4C30-8999-92F81FD0307C}</a:tableStyleId>
              </a:tblPr>
              <a:tblGrid>
                <a:gridCol w="1915794">
                  <a:extLst>
                    <a:ext uri="{9D8B030D-6E8A-4147-A177-3AD203B41FA5}">
                      <a16:colId xmlns:a16="http://schemas.microsoft.com/office/drawing/2014/main" val="3778837786"/>
                    </a:ext>
                  </a:extLst>
                </a:gridCol>
                <a:gridCol w="1357479">
                  <a:extLst>
                    <a:ext uri="{9D8B030D-6E8A-4147-A177-3AD203B41FA5}">
                      <a16:colId xmlns:a16="http://schemas.microsoft.com/office/drawing/2014/main" val="4271275419"/>
                    </a:ext>
                  </a:extLst>
                </a:gridCol>
                <a:gridCol w="7090503">
                  <a:extLst>
                    <a:ext uri="{9D8B030D-6E8A-4147-A177-3AD203B41FA5}">
                      <a16:colId xmlns:a16="http://schemas.microsoft.com/office/drawing/2014/main" val="3834452914"/>
                    </a:ext>
                  </a:extLst>
                </a:gridCol>
              </a:tblGrid>
              <a:tr h="265215">
                <a:tc>
                  <a:txBody>
                    <a:bodyPr/>
                    <a:lstStyle/>
                    <a:p>
                      <a:r>
                        <a:rPr lang="en-US" sz="1600" b="1" noProof="0" dirty="0">
                          <a:solidFill>
                            <a:schemeClr val="tx1"/>
                          </a:solidFill>
                          <a:latin typeface="Arial" panose="020B0604020202020204" pitchFamily="34" charset="0"/>
                          <a:cs typeface="Arial" panose="020B0604020202020204" pitchFamily="34" charset="0"/>
                        </a:rPr>
                        <a:t>Mitigation</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None/>
                      </a:pPr>
                      <a:r>
                        <a:rPr lang="en-US" sz="1600" b="1" i="0" u="none" strike="noStrike" cap="none" spc="-200" baseline="0" noProof="0" dirty="0">
                          <a:solidFill>
                            <a:schemeClr val="tx1"/>
                          </a:solidFill>
                          <a:latin typeface="Arial" panose="020B0604020202020204" pitchFamily="34" charset="0"/>
                          <a:ea typeface="+mn-ea"/>
                          <a:cs typeface="Arial" panose="020B0604020202020204" pitchFamily="34" charset="0"/>
                          <a:sym typeface="Arial"/>
                        </a:rPr>
                        <a:t>V B </a:t>
                      </a:r>
                      <a:r>
                        <a:rPr lang="en-US" sz="1600" b="1" i="0" u="none" strike="noStrike" cap="none" noProof="0" dirty="0">
                          <a:solidFill>
                            <a:schemeClr val="tx1"/>
                          </a:solidFill>
                          <a:latin typeface="Arial" panose="020B0604020202020204" pitchFamily="34" charset="0"/>
                          <a:ea typeface="+mn-ea"/>
                          <a:cs typeface="Arial" panose="020B0604020202020204" pitchFamily="34" charset="0"/>
                          <a:sym typeface="Arial"/>
                        </a:rPr>
                        <a:t>S-only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265215">
                <a:tc>
                  <a:txBody>
                    <a:bodyPr/>
                    <a:lstStyle/>
                    <a:p>
                      <a:r>
                        <a:rPr lang="en-US" sz="1600" spc="-200" baseline="0" noProof="0" dirty="0">
                          <a:solidFill>
                            <a:schemeClr val="tx1"/>
                          </a:solidFill>
                          <a:latin typeface="Arial" panose="020B0604020202020204" pitchFamily="34" charset="0"/>
                          <a:cs typeface="Arial" panose="020B0604020202020204" pitchFamily="34" charset="0"/>
                        </a:rPr>
                        <a:t>K C E </a:t>
                      </a:r>
                      <a:r>
                        <a:rPr lang="en-US" sz="1600" noProof="0" dirty="0">
                          <a:solidFill>
                            <a:schemeClr val="tx1"/>
                          </a:solidFill>
                          <a:latin typeface="Arial" panose="020B0604020202020204" pitchFamily="34" charset="0"/>
                          <a:cs typeface="Arial" panose="020B0604020202020204" pitchFamily="34"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Kernel-mode </a:t>
                      </a:r>
                      <a:r>
                        <a:rPr lang="en-US" sz="1600" spc="-200" baseline="0" noProof="0" dirty="0">
                          <a:solidFill>
                            <a:schemeClr val="tx1"/>
                          </a:solidFill>
                          <a:latin typeface="Arial" panose="020B0604020202020204" pitchFamily="34" charset="0"/>
                          <a:cs typeface="Arial" panose="020B0604020202020204" pitchFamily="34" charset="0"/>
                        </a:rPr>
                        <a:t>C E </a:t>
                      </a:r>
                      <a:r>
                        <a:rPr lang="en-US" sz="1600" noProof="0" dirty="0">
                          <a:solidFill>
                            <a:schemeClr val="tx1"/>
                          </a:solidFill>
                          <a:latin typeface="Arial" panose="020B0604020202020204" pitchFamily="34" charset="0"/>
                          <a:cs typeface="Arial" panose="020B0604020202020204" pitchFamily="34" charset="0"/>
                        </a:rPr>
                        <a:t>T. Secure Kernel maintains shadow stacks.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1532563"/>
                  </a:ext>
                </a:extLst>
              </a:tr>
              <a:tr h="265215">
                <a:tc>
                  <a:txBody>
                    <a:bodyPr/>
                    <a:lstStyle/>
                    <a:p>
                      <a:r>
                        <a:rPr lang="en-US" sz="1600" spc="-200" baseline="0" noProof="0" dirty="0">
                          <a:solidFill>
                            <a:schemeClr val="tx1"/>
                          </a:solidFill>
                          <a:latin typeface="Arial" panose="020B0604020202020204" pitchFamily="34" charset="0"/>
                          <a:cs typeface="Arial" panose="020B0604020202020204" pitchFamily="34" charset="0"/>
                        </a:rPr>
                        <a:t>P A </a:t>
                      </a:r>
                      <a:r>
                        <a:rPr lang="en-US" sz="1600" noProof="0" dirty="0">
                          <a:solidFill>
                            <a:schemeClr val="tx1"/>
                          </a:solidFill>
                          <a:latin typeface="Arial" panose="020B0604020202020204" pitchFamily="34" charset="0"/>
                          <a:cs typeface="Arial" panose="020B0604020202020204" pitchFamily="34"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Protects stack return addresses using signatures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6550609"/>
                  </a:ext>
                </a:extLst>
              </a:tr>
              <a:tr h="265215">
                <a:tc>
                  <a:txBody>
                    <a:bodyPr/>
                    <a:lstStyle/>
                    <a:p>
                      <a:r>
                        <a:rPr lang="en-US" sz="1600" spc="-200" baseline="0" noProof="0" dirty="0">
                          <a:solidFill>
                            <a:schemeClr val="tx1"/>
                          </a:solidFill>
                          <a:latin typeface="Arial" panose="020B0604020202020204" pitchFamily="34" charset="0"/>
                          <a:cs typeface="Arial" panose="020B0604020202020204" pitchFamily="34" charset="0"/>
                        </a:rPr>
                        <a:t>C I </a:t>
                      </a:r>
                      <a:r>
                        <a:rPr lang="en-US" sz="1600" noProof="0" dirty="0">
                          <a:solidFill>
                            <a:schemeClr val="tx1"/>
                          </a:solidFill>
                          <a:latin typeface="Arial" panose="020B0604020202020204" pitchFamily="34" charset="0"/>
                          <a:cs typeface="Arial" panose="020B0604020202020204" pitchFamily="34"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Enforces that code binaries are properly signed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265215">
                <a:tc>
                  <a:txBody>
                    <a:bodyPr/>
                    <a:lstStyle/>
                    <a:p>
                      <a:r>
                        <a:rPr lang="en-US" sz="1600" spc="-200" baseline="0" noProof="0" dirty="0">
                          <a:solidFill>
                            <a:schemeClr val="tx1"/>
                          </a:solidFill>
                          <a:latin typeface="Arial" panose="020B0604020202020204" pitchFamily="34" charset="0"/>
                          <a:cs typeface="Arial" panose="020B0604020202020204" pitchFamily="34" charset="0"/>
                        </a:rPr>
                        <a:t>A C </a:t>
                      </a:r>
                      <a:r>
                        <a:rPr lang="en-US" sz="1600" noProof="0" dirty="0">
                          <a:solidFill>
                            <a:schemeClr val="tx1"/>
                          </a:solidFill>
                          <a:latin typeface="Arial" panose="020B0604020202020204" pitchFamily="34" charset="0"/>
                          <a:cs typeface="Arial" panose="020B0604020202020204" pitchFamily="34"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User-mode enforcement for WˆX and that data cannot become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265215">
                <a:tc>
                  <a:txBody>
                    <a:bodyPr/>
                    <a:lstStyle/>
                    <a:p>
                      <a:r>
                        <a:rPr lang="en-US" sz="1600" spc="-200" baseline="0" noProof="0" dirty="0">
                          <a:solidFill>
                            <a:schemeClr val="tx1"/>
                          </a:solidFill>
                          <a:latin typeface="Arial" panose="020B0604020202020204" pitchFamily="34" charset="0"/>
                          <a:cs typeface="Arial" panose="020B0604020202020204" pitchFamily="34" charset="0"/>
                        </a:rPr>
                        <a:t>H V C </a:t>
                      </a:r>
                      <a:r>
                        <a:rPr lang="en-US" sz="1600" noProof="0" dirty="0">
                          <a:solidFill>
                            <a:schemeClr val="tx1"/>
                          </a:solidFill>
                          <a:latin typeface="Arial" panose="020B0604020202020204" pitchFamily="34" charset="0"/>
                          <a:cs typeface="Arial" panose="020B0604020202020204" pitchFamily="34"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Kernel-mode enforcement for WˆX and that data cannot become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2319404"/>
                  </a:ext>
                </a:extLst>
              </a:tr>
              <a:tr h="265215">
                <a:tc>
                  <a:txBody>
                    <a:bodyPr/>
                    <a:lstStyle/>
                    <a:p>
                      <a:r>
                        <a:rPr lang="en-US" sz="1600" noProof="0" dirty="0">
                          <a:solidFill>
                            <a:schemeClr val="tx1"/>
                          </a:solidFill>
                          <a:latin typeface="Arial" panose="020B0604020202020204" pitchFamily="34" charset="0"/>
                          <a:cs typeface="Arial" panose="020B0604020202020204" pitchFamily="34" charset="0"/>
                        </a:rPr>
                        <a:t>Patch</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Guard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Detect attempts to modify kernel code and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1277607"/>
                  </a:ext>
                </a:extLst>
              </a:tr>
              <a:tr h="265215">
                <a:tc>
                  <a:txBody>
                    <a:bodyPr/>
                    <a:lstStyle/>
                    <a:p>
                      <a:r>
                        <a:rPr lang="en-US" sz="1600" noProof="0" dirty="0">
                          <a:solidFill>
                            <a:schemeClr val="tx1"/>
                          </a:solidFill>
                          <a:latin typeface="Arial" panose="020B0604020202020204" pitchFamily="34" charset="0"/>
                          <a:cs typeface="Arial" panose="020B0604020202020204" pitchFamily="34" charset="0"/>
                        </a:rPr>
                        <a:t>Hyper</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Guard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Stronger protection than Patch</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Guard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0687403"/>
                  </a:ext>
                </a:extLst>
              </a:tr>
              <a:tr h="265215">
                <a:tc>
                  <a:txBody>
                    <a:bodyPr/>
                    <a:lstStyle/>
                    <a:p>
                      <a:r>
                        <a:rPr lang="en-US" sz="1600" noProof="0" dirty="0">
                          <a:solidFill>
                            <a:schemeClr val="tx1"/>
                          </a:solidFill>
                          <a:latin typeface="Arial" panose="020B0604020202020204" pitchFamily="34" charset="0"/>
                          <a:cs typeface="Arial" panose="020B0604020202020204" pitchFamily="34" charset="0"/>
                        </a:rPr>
                        <a:t>Windows Defender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Built-in antimalware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562777"/>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093076" y="5253993"/>
            <a:ext cx="8075140" cy="313350"/>
          </a:xfrm>
        </p:spPr>
        <p:txBody>
          <a:bodyPr wrap="square" lIns="0" tIns="18000" rIns="0" bIns="18000" anchor="ctr" anchorCtr="0">
            <a:spAutoFit/>
          </a:bodyPr>
          <a:lstStyle/>
          <a:p>
            <a:pPr marL="0" indent="0">
              <a:spcBef>
                <a:spcPts val="600"/>
              </a:spcBef>
              <a:buNone/>
            </a:pPr>
            <a:r>
              <a:rPr lang="en-US" sz="1800" dirty="0"/>
              <a:t>Figure 11.58 Some of the principal security protections in Windows.(Continued)</a:t>
            </a:r>
          </a:p>
        </p:txBody>
      </p:sp>
    </p:spTree>
    <p:extLst>
      <p:ext uri="{BB962C8B-B14F-4D97-AF65-F5344CB8AC3E}">
        <p14:creationId xmlns:p14="http://schemas.microsoft.com/office/powerpoint/2010/main" val="40468619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93294" y="239117"/>
            <a:ext cx="11058956" cy="559572"/>
          </a:xfrm>
        </p:spPr>
        <p:txBody>
          <a:bodyPr wrap="square" lIns="0" tIns="18000" rIns="0" bIns="18000" anchor="ctr" anchorCtr="0">
            <a:spAutoFit/>
          </a:bodyPr>
          <a:lstStyle/>
          <a:p>
            <a:r>
              <a:rPr lang="en-US" sz="3400" dirty="0" err="1"/>
              <a:t>Hotpatching</a:t>
            </a:r>
            <a:endParaRPr lang="en-US" sz="3400" dirty="0"/>
          </a:p>
        </p:txBody>
      </p:sp>
      <p:pic>
        <p:nvPicPr>
          <p:cNvPr id="4" name="Picture 3" descr="The figure illustrates a hotpatch application for mylib.dll. Functions foo() and baz() are updated in the patch binary, mylib patch.dll.&#10;Long description is available in notes, press F6">
            <a:extLst>
              <a:ext uri="{FF2B5EF4-FFF2-40B4-BE49-F238E27FC236}">
                <a16:creationId xmlns:a16="http://schemas.microsoft.com/office/drawing/2014/main" id="{8258AC74-A4EC-4A9F-9A15-FD4CDE8EC96A}"/>
              </a:ext>
            </a:extLst>
          </p:cNvPr>
          <p:cNvPicPr>
            <a:picLocks noChangeAspect="1"/>
          </p:cNvPicPr>
          <p:nvPr/>
        </p:nvPicPr>
        <p:blipFill>
          <a:blip r:embed="rId3"/>
          <a:stretch>
            <a:fillRect/>
          </a:stretch>
        </p:blipFill>
        <p:spPr>
          <a:xfrm>
            <a:off x="3733815" y="1039080"/>
            <a:ext cx="4724370" cy="407193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593615" y="5683487"/>
            <a:ext cx="9087882" cy="313350"/>
          </a:xfrm>
        </p:spPr>
        <p:txBody>
          <a:bodyPr wrap="square" lIns="0" tIns="18000" rIns="0" bIns="18000" anchor="ctr" anchorCtr="0">
            <a:spAutoFit/>
          </a:bodyPr>
          <a:lstStyle/>
          <a:p>
            <a:pPr marL="0" indent="0">
              <a:spcBef>
                <a:spcPts val="600"/>
              </a:spcBef>
              <a:buNone/>
            </a:pPr>
            <a:r>
              <a:rPr lang="en-US" sz="1800" dirty="0">
                <a:latin typeface="Arial" panose="020B0604020202020204" pitchFamily="34" charset="0"/>
                <a:cs typeface="Arial" panose="020B0604020202020204" pitchFamily="34" charset="0"/>
              </a:rPr>
              <a:t>Figure 11.59 Hot patch application for my </a:t>
            </a:r>
            <a:r>
              <a:rPr lang="en-US" sz="1800" dirty="0" err="1">
                <a:latin typeface="Arial" panose="020B0604020202020204" pitchFamily="34" charset="0"/>
                <a:cs typeface="Arial" panose="020B0604020202020204" pitchFamily="34" charset="0"/>
              </a:rPr>
              <a:t>lib.d</a:t>
            </a:r>
            <a:r>
              <a:rPr lang="en-US" sz="1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l</a:t>
            </a:r>
            <a:r>
              <a:rPr lang="en-US" sz="1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t>
            </a:r>
            <a:r>
              <a:rPr lang="en-US" sz="1800" dirty="0">
                <a:latin typeface="Arial" panose="020B0604020202020204" pitchFamily="34" charset="0"/>
                <a:cs typeface="Arial" panose="020B0604020202020204" pitchFamily="34" charset="0"/>
              </a:rPr>
              <a:t>. Functions foo( ) and Baz () are updated.</a:t>
            </a:r>
          </a:p>
        </p:txBody>
      </p:sp>
    </p:spTree>
    <p:extLst>
      <p:ext uri="{BB962C8B-B14F-4D97-AF65-F5344CB8AC3E}">
        <p14:creationId xmlns:p14="http://schemas.microsoft.com/office/powerpoint/2010/main" val="2704209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593293" y="221050"/>
            <a:ext cx="11058957" cy="590349"/>
          </a:xfrm>
        </p:spPr>
        <p:txBody>
          <a:bodyPr wrap="square" lIns="0" tIns="18000" rIns="0" bIns="18000" rtlCol="0" anchor="ctr" anchorCtr="0">
            <a:spAutoFit/>
          </a:bodyPr>
          <a:lstStyle/>
          <a:p>
            <a:pPr>
              <a:defRPr/>
            </a:pPr>
            <a:r>
              <a:rPr lang="en-US" sz="3600" dirty="0">
                <a:latin typeface="+mj-lt"/>
              </a:rPr>
              <a:t>Copyright</a:t>
            </a:r>
            <a:endParaRPr lang="en-US" sz="3600" b="0" dirty="0">
              <a:latin typeface="+mj-lt"/>
            </a:endParaRPr>
          </a:p>
        </p:txBody>
      </p:sp>
      <p:pic>
        <p:nvPicPr>
          <p:cNvPr id="47107" name="Picture Placeholder 9" descr="Warning">
            <a:extLst>
              <a:ext uri="{FF2B5EF4-FFF2-40B4-BE49-F238E27FC236}">
                <a16:creationId xmlns:a16="http://schemas.microsoft.com/office/drawing/2014/main" id="{39143CDC-0F5E-4B76-B367-735F3520DE4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1343891" y="2704863"/>
            <a:ext cx="1269677" cy="1269677"/>
          </a:xfr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3429000" y="1866418"/>
            <a:ext cx="6878544" cy="3262432"/>
          </a:xfrm>
          <a:ln w="28575">
            <a:solidFill>
              <a:schemeClr val="tx1"/>
            </a:solidFill>
            <a:miter lim="800000"/>
            <a:headEnd/>
            <a:tailEnd/>
          </a:ln>
        </p:spPr>
        <p:txBody>
          <a:bodyPr wrap="square" lIns="274320" tIns="274320" rIns="274320" bIns="274320" numCol="1" anchor="ctr" anchorCtr="0" compatLnSpc="1">
            <a:prstTxWarp prst="textNoShape">
              <a:avLst/>
            </a:prstTxWarp>
            <a:spAutoFit/>
          </a:bodyPr>
          <a:lstStyle/>
          <a:p>
            <a:pPr marL="0" indent="0">
              <a:buNone/>
            </a:pPr>
            <a:r>
              <a:rPr lang="en-US" altLang="en-US" b="1"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spc="-500" dirty="0"/>
              <a:t>N </a:t>
            </a:r>
            <a:r>
              <a:rPr lang="en-US" sz="3400" dirty="0"/>
              <a:t>T Subsystems</a:t>
            </a:r>
          </a:p>
        </p:txBody>
      </p:sp>
      <p:pic>
        <p:nvPicPr>
          <p:cNvPr id="4" name="Picture 3" descr="The figure illustrates the components used to build N T subsystems.&#10;Long description is available in notes, press F6">
            <a:extLst>
              <a:ext uri="{FF2B5EF4-FFF2-40B4-BE49-F238E27FC236}">
                <a16:creationId xmlns:a16="http://schemas.microsoft.com/office/drawing/2014/main" id="{8E98FA47-1282-4664-BBCD-95C115FE5D2D}"/>
              </a:ext>
            </a:extLst>
          </p:cNvPr>
          <p:cNvPicPr>
            <a:picLocks noChangeAspect="1"/>
          </p:cNvPicPr>
          <p:nvPr/>
        </p:nvPicPr>
        <p:blipFill>
          <a:blip r:embed="rId3"/>
          <a:stretch>
            <a:fillRect/>
          </a:stretch>
        </p:blipFill>
        <p:spPr>
          <a:xfrm>
            <a:off x="2727432" y="1047692"/>
            <a:ext cx="6737143" cy="443898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135079" y="5778925"/>
            <a:ext cx="6133611" cy="313350"/>
          </a:xfrm>
        </p:spPr>
        <p:txBody>
          <a:bodyPr wrap="square" lIns="0" tIns="18000" rIns="0" bIns="18000" anchor="ctr" anchorCtr="0">
            <a:spAutoFit/>
          </a:bodyPr>
          <a:lstStyle/>
          <a:p>
            <a:pPr marL="0" indent="0">
              <a:spcBef>
                <a:spcPts val="600"/>
              </a:spcBef>
              <a:buNone/>
            </a:pPr>
            <a:r>
              <a:rPr lang="en-US" sz="1800" dirty="0"/>
              <a:t>Figure 11.5 The components used to build </a:t>
            </a:r>
            <a:r>
              <a:rPr lang="en-US" sz="1800" spc="-200" dirty="0"/>
              <a:t>N </a:t>
            </a:r>
            <a:r>
              <a:rPr lang="en-US" sz="1800" dirty="0"/>
              <a:t>T subsystems.</a:t>
            </a:r>
          </a:p>
        </p:txBody>
      </p:sp>
    </p:spTree>
    <p:extLst>
      <p:ext uri="{BB962C8B-B14F-4D97-AF65-F5344CB8AC3E}">
        <p14:creationId xmlns:p14="http://schemas.microsoft.com/office/powerpoint/2010/main" val="4166256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Kernel Mode Objects</a:t>
            </a:r>
          </a:p>
        </p:txBody>
      </p:sp>
      <p:graphicFrame>
        <p:nvGraphicFramePr>
          <p:cNvPr id="4" name="Table 3">
            <a:extLst>
              <a:ext uri="{FF2B5EF4-FFF2-40B4-BE49-F238E27FC236}">
                <a16:creationId xmlns:a16="http://schemas.microsoft.com/office/drawing/2014/main" id="{3429630C-60FB-490E-B6B3-C0AB7BF8A513}"/>
              </a:ext>
            </a:extLst>
          </p:cNvPr>
          <p:cNvGraphicFramePr>
            <a:graphicFrameLocks noGrp="1"/>
          </p:cNvGraphicFramePr>
          <p:nvPr>
            <p:extLst>
              <p:ext uri="{D42A27DB-BD31-4B8C-83A1-F6EECF244321}">
                <p14:modId xmlns:p14="http://schemas.microsoft.com/office/powerpoint/2010/main" val="2212690885"/>
              </p:ext>
            </p:extLst>
          </p:nvPr>
        </p:nvGraphicFramePr>
        <p:xfrm>
          <a:off x="2170984" y="2133682"/>
          <a:ext cx="8028495" cy="1829133"/>
        </p:xfrm>
        <a:graphic>
          <a:graphicData uri="http://schemas.openxmlformats.org/drawingml/2006/table">
            <a:tbl>
              <a:tblPr firstRow="1" bandRow="1">
                <a:tableStyleId>{2D5ABB26-0587-4C30-8999-92F81FD0307C}</a:tableStyleId>
              </a:tblPr>
              <a:tblGrid>
                <a:gridCol w="1961709">
                  <a:extLst>
                    <a:ext uri="{9D8B030D-6E8A-4147-A177-3AD203B41FA5}">
                      <a16:colId xmlns:a16="http://schemas.microsoft.com/office/drawing/2014/main" val="3778837786"/>
                    </a:ext>
                  </a:extLst>
                </a:gridCol>
                <a:gridCol w="6066786">
                  <a:extLst>
                    <a:ext uri="{9D8B030D-6E8A-4147-A177-3AD203B41FA5}">
                      <a16:colId xmlns:a16="http://schemas.microsoft.com/office/drawing/2014/main" val="3834452914"/>
                    </a:ext>
                  </a:extLst>
                </a:gridCol>
              </a:tblGrid>
              <a:tr h="345773">
                <a:tc>
                  <a:txBody>
                    <a:bodyPr/>
                    <a:lstStyle/>
                    <a:p>
                      <a:r>
                        <a:rPr lang="en-US" sz="1600" b="1" noProof="0" dirty="0">
                          <a:solidFill>
                            <a:schemeClr val="tx1"/>
                          </a:solidFill>
                          <a:latin typeface="Arial" panose="020B0604020202020204" pitchFamily="34" charset="0"/>
                          <a:cs typeface="Arial" panose="020B0604020202020204" pitchFamily="34" charset="0"/>
                        </a:rPr>
                        <a:t>Object category</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Examples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Synchronization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Semaphores, mutexes, events, </a:t>
                      </a:r>
                      <a:r>
                        <a:rPr lang="en-US" sz="1600" spc="0" baseline="0" noProof="0" dirty="0">
                          <a:solidFill>
                            <a:schemeClr val="tx1"/>
                          </a:solidFill>
                          <a:latin typeface="Arial" panose="020B0604020202020204" pitchFamily="34" charset="0"/>
                          <a:cs typeface="Arial" panose="020B0604020202020204" pitchFamily="34" charset="0"/>
                        </a:rPr>
                        <a:t>IP</a:t>
                      </a:r>
                      <a:r>
                        <a:rPr lang="en-US" sz="1600" spc="0" noProof="0" dirty="0">
                          <a:solidFill>
                            <a:schemeClr val="tx1"/>
                          </a:solidFill>
                          <a:latin typeface="Arial" panose="020B0604020202020204" pitchFamily="34" charset="0"/>
                          <a:cs typeface="Arial" panose="020B0604020202020204" pitchFamily="34" charset="0"/>
                        </a:rPr>
                        <a:t>C ports, I/O co</a:t>
                      </a:r>
                      <a:r>
                        <a:rPr lang="en-US" sz="1600" noProof="0" dirty="0">
                          <a:solidFill>
                            <a:schemeClr val="tx1"/>
                          </a:solidFill>
                          <a:latin typeface="Arial" panose="020B0604020202020204" pitchFamily="34" charset="0"/>
                          <a:cs typeface="Arial" panose="020B0604020202020204" pitchFamily="34" charset="0"/>
                        </a:rPr>
                        <a:t>mpletion queues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Files, devices, drivers, timers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Program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Jobs, processes, threads, sections, tokens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Win 32 GUI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Desktops, application callbacks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13448" y="4928187"/>
            <a:ext cx="6234396" cy="313350"/>
          </a:xfrm>
        </p:spPr>
        <p:txBody>
          <a:bodyPr wrap="square" lIns="0" tIns="18000" rIns="0" bIns="18000" anchor="ctr" anchorCtr="0">
            <a:spAutoFit/>
          </a:bodyPr>
          <a:lstStyle/>
          <a:p>
            <a:pPr marL="0" indent="0">
              <a:spcBef>
                <a:spcPts val="600"/>
              </a:spcBef>
              <a:buNone/>
            </a:pPr>
            <a:r>
              <a:rPr lang="en-US" sz="1800" dirty="0"/>
              <a:t>Figure 11.6 Common categories of kernel-mode object types.</a:t>
            </a:r>
          </a:p>
        </p:txBody>
      </p:sp>
    </p:spTree>
    <p:extLst>
      <p:ext uri="{BB962C8B-B14F-4D97-AF65-F5344CB8AC3E}">
        <p14:creationId xmlns:p14="http://schemas.microsoft.com/office/powerpoint/2010/main" val="338291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79438" y="239117"/>
            <a:ext cx="11072811" cy="559572"/>
          </a:xfrm>
        </p:spPr>
        <p:txBody>
          <a:bodyPr wrap="square" lIns="0" tIns="18000" rIns="0" bIns="18000" anchor="ctr" anchorCtr="0">
            <a:spAutoFit/>
          </a:bodyPr>
          <a:lstStyle/>
          <a:p>
            <a:r>
              <a:rPr lang="en-US" sz="3400" dirty="0"/>
              <a:t>Examples of </a:t>
            </a:r>
            <a:r>
              <a:rPr lang="en-US" sz="3400" spc="-500" dirty="0"/>
              <a:t>N </a:t>
            </a:r>
            <a:r>
              <a:rPr lang="en-US" sz="3400" dirty="0"/>
              <a:t>T </a:t>
            </a:r>
            <a:r>
              <a:rPr lang="en-US" sz="3400" spc="-500" dirty="0"/>
              <a:t>A P </a:t>
            </a:r>
            <a:r>
              <a:rPr lang="en-US" sz="3400" dirty="0"/>
              <a:t>I Calls</a:t>
            </a:r>
          </a:p>
        </p:txBody>
      </p:sp>
      <p:graphicFrame>
        <p:nvGraphicFramePr>
          <p:cNvPr id="4" name="Table 3">
            <a:extLst>
              <a:ext uri="{FF2B5EF4-FFF2-40B4-BE49-F238E27FC236}">
                <a16:creationId xmlns:a16="http://schemas.microsoft.com/office/drawing/2014/main" id="{B5B15883-E9D9-4547-9F48-0862C3C2EC8A}"/>
              </a:ext>
            </a:extLst>
          </p:cNvPr>
          <p:cNvGraphicFramePr>
            <a:graphicFrameLocks noGrp="1"/>
          </p:cNvGraphicFramePr>
          <p:nvPr>
            <p:extLst>
              <p:ext uri="{D42A27DB-BD31-4B8C-83A1-F6EECF244321}">
                <p14:modId xmlns:p14="http://schemas.microsoft.com/office/powerpoint/2010/main" val="3442757616"/>
              </p:ext>
            </p:extLst>
          </p:nvPr>
        </p:nvGraphicFramePr>
        <p:xfrm>
          <a:off x="1968916" y="1535590"/>
          <a:ext cx="8255737" cy="3303888"/>
        </p:xfrm>
        <a:graphic>
          <a:graphicData uri="http://schemas.openxmlformats.org/drawingml/2006/table">
            <a:tbl>
              <a:tblPr firstRow="1" bandRow="1">
                <a:tableStyleId>{2D5ABB26-0587-4C30-8999-92F81FD0307C}</a:tableStyleId>
              </a:tblPr>
              <a:tblGrid>
                <a:gridCol w="8255737">
                  <a:extLst>
                    <a:ext uri="{9D8B030D-6E8A-4147-A177-3AD203B41FA5}">
                      <a16:colId xmlns:a16="http://schemas.microsoft.com/office/drawing/2014/main" val="3778837786"/>
                    </a:ext>
                  </a:extLst>
                </a:gridCol>
              </a:tblGrid>
              <a:tr h="357608">
                <a:tc>
                  <a:txBody>
                    <a:bodyPr/>
                    <a:lstStyle/>
                    <a:p>
                      <a:r>
                        <a:rPr lang="en-US" sz="1600" noProof="0" dirty="0">
                          <a:latin typeface="Arial" panose="020B0604020202020204" pitchFamily="34" charset="0"/>
                          <a:cs typeface="Arial" panose="020B0604020202020204" pitchFamily="34" charset="0"/>
                        </a:rPr>
                        <a:t>N</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Create</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Process(&amp;Proc</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Access, Section</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Debug</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Port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Except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Port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57608">
                <a:tc>
                  <a:txBody>
                    <a:bodyPr/>
                    <a:lstStyle/>
                    <a:p>
                      <a:r>
                        <a:rPr lang="en-US" sz="1600" noProof="0" dirty="0">
                          <a:latin typeface="Arial" panose="020B0604020202020204" pitchFamily="34" charset="0"/>
                          <a:cs typeface="Arial" panose="020B0604020202020204" pitchFamily="34" charset="0"/>
                        </a:rPr>
                        <a:t>N</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Create</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Thread(&amp;Thread</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Proc</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Access, Thread</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Context, Create</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Suspended,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57608">
                <a:tc>
                  <a:txBody>
                    <a:bodyPr/>
                    <a:lstStyle/>
                    <a:p>
                      <a:r>
                        <a:rPr lang="en-US" sz="1600" noProof="0" dirty="0">
                          <a:latin typeface="Arial" panose="020B0604020202020204" pitchFamily="34" charset="0"/>
                          <a:cs typeface="Arial" panose="020B0604020202020204" pitchFamily="34" charset="0"/>
                        </a:rPr>
                        <a:t>N</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Allocate</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Virtual</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Memory(Proc</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A</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d</a:t>
                      </a:r>
                      <a:r>
                        <a:rPr lang="en-US" sz="100" noProof="0" dirty="0">
                          <a:latin typeface="Arial" panose="020B0604020202020204" pitchFamily="34" charset="0"/>
                          <a:cs typeface="Arial" panose="020B0604020202020204" pitchFamily="34" charset="0"/>
                        </a:rPr>
                        <a:t> </a:t>
                      </a:r>
                      <a:r>
                        <a:rPr lang="en-US" sz="1600" noProof="0" dirty="0" err="1">
                          <a:latin typeface="Arial" panose="020B0604020202020204" pitchFamily="34" charset="0"/>
                          <a:cs typeface="Arial" panose="020B0604020202020204" pitchFamily="34" charset="0"/>
                        </a:rPr>
                        <a:t>d</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r, Size, Type, Protection,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2241587"/>
                  </a:ext>
                </a:extLst>
              </a:tr>
              <a:tr h="357608">
                <a:tc>
                  <a:txBody>
                    <a:bodyPr/>
                    <a:lstStyle/>
                    <a:p>
                      <a:r>
                        <a:rPr lang="en-US" sz="1600" noProof="0" dirty="0">
                          <a:latin typeface="Arial" panose="020B0604020202020204" pitchFamily="34" charset="0"/>
                          <a:cs typeface="Arial" panose="020B0604020202020204" pitchFamily="34" charset="0"/>
                        </a:rPr>
                        <a:t>N</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Map</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View</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Of</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Section(Sect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Proc</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A</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d</a:t>
                      </a:r>
                      <a:r>
                        <a:rPr lang="en-US" sz="100" noProof="0" dirty="0">
                          <a:latin typeface="Arial" panose="020B0604020202020204" pitchFamily="34" charset="0"/>
                          <a:cs typeface="Arial" panose="020B0604020202020204" pitchFamily="34" charset="0"/>
                        </a:rPr>
                        <a:t> </a:t>
                      </a:r>
                      <a:r>
                        <a:rPr lang="en-US" sz="1600" noProof="0" dirty="0" err="1">
                          <a:latin typeface="Arial" panose="020B0604020202020204" pitchFamily="34" charset="0"/>
                          <a:cs typeface="Arial" panose="020B0604020202020204" pitchFamily="34" charset="0"/>
                        </a:rPr>
                        <a:t>d</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r, Size, Protection,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5261751"/>
                  </a:ext>
                </a:extLst>
              </a:tr>
              <a:tr h="357608">
                <a:tc>
                  <a:txBody>
                    <a:bodyPr/>
                    <a:lstStyle/>
                    <a:p>
                      <a:r>
                        <a:rPr lang="en-US" sz="1600" noProof="0" dirty="0">
                          <a:latin typeface="Arial" panose="020B0604020202020204" pitchFamily="34" charset="0"/>
                          <a:cs typeface="Arial" panose="020B0604020202020204" pitchFamily="34" charset="0"/>
                        </a:rPr>
                        <a:t>N</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Read</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Virtual</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Memory(Proc</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A</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d</a:t>
                      </a:r>
                      <a:r>
                        <a:rPr lang="en-US" sz="100" noProof="0" dirty="0">
                          <a:latin typeface="Arial" panose="020B0604020202020204" pitchFamily="34" charset="0"/>
                          <a:cs typeface="Arial" panose="020B0604020202020204" pitchFamily="34" charset="0"/>
                        </a:rPr>
                        <a:t> </a:t>
                      </a:r>
                      <a:r>
                        <a:rPr lang="en-US" sz="1600" noProof="0" dirty="0" err="1">
                          <a:latin typeface="Arial" panose="020B0604020202020204" pitchFamily="34" charset="0"/>
                          <a:cs typeface="Arial" panose="020B0604020202020204" pitchFamily="34" charset="0"/>
                        </a:rPr>
                        <a:t>d</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r, Size,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358677"/>
                  </a:ext>
                </a:extLst>
              </a:tr>
              <a:tr h="357608">
                <a:tc>
                  <a:txBody>
                    <a:bodyPr/>
                    <a:lstStyle/>
                    <a:p>
                      <a:r>
                        <a:rPr lang="en-US" sz="1600" noProof="0" dirty="0">
                          <a:latin typeface="Arial" panose="020B0604020202020204" pitchFamily="34" charset="0"/>
                          <a:cs typeface="Arial" panose="020B0604020202020204" pitchFamily="34" charset="0"/>
                        </a:rPr>
                        <a:t>N</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Write</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Virtual</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Memory(Proc</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A</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d</a:t>
                      </a:r>
                      <a:r>
                        <a:rPr lang="en-US" sz="100" noProof="0" dirty="0">
                          <a:latin typeface="Arial" panose="020B0604020202020204" pitchFamily="34" charset="0"/>
                          <a:cs typeface="Arial" panose="020B0604020202020204" pitchFamily="34" charset="0"/>
                        </a:rPr>
                        <a:t> </a:t>
                      </a:r>
                      <a:r>
                        <a:rPr lang="en-US" sz="1600" noProof="0" dirty="0" err="1">
                          <a:latin typeface="Arial" panose="020B0604020202020204" pitchFamily="34" charset="0"/>
                          <a:cs typeface="Arial" panose="020B0604020202020204" pitchFamily="34" charset="0"/>
                        </a:rPr>
                        <a:t>d</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r, Size,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4439891"/>
                  </a:ext>
                </a:extLst>
              </a:tr>
              <a:tr h="357608">
                <a:tc>
                  <a:txBody>
                    <a:bodyPr/>
                    <a:lstStyle/>
                    <a:p>
                      <a:r>
                        <a:rPr lang="en-US" sz="1600" noProof="0" dirty="0">
                          <a:latin typeface="Arial" panose="020B0604020202020204" pitchFamily="34" charset="0"/>
                          <a:cs typeface="Arial" panose="020B0604020202020204" pitchFamily="34" charset="0"/>
                        </a:rPr>
                        <a:t>N</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t</a:t>
                      </a:r>
                      <a:r>
                        <a:rPr lang="en-US" sz="1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Create</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File(&amp;File</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File</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Name</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Descriptor, Access,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6560896"/>
                  </a:ext>
                </a:extLst>
              </a:tr>
              <a:tr h="357608">
                <a:tc>
                  <a:txBody>
                    <a:bodyPr/>
                    <a:lstStyle/>
                    <a:p>
                      <a:r>
                        <a:rPr lang="en-US" sz="1600" noProof="0" dirty="0">
                          <a:latin typeface="Arial" panose="020B0604020202020204" pitchFamily="34" charset="0"/>
                          <a:cs typeface="Arial" panose="020B0604020202020204" pitchFamily="34" charset="0"/>
                        </a:rPr>
                        <a:t>N</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Duplicate</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Object(s</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r</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c</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Proc</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s</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r</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c</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Obj</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d</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s</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Proc</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d</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s</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t</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Obj</a:t>
                      </a:r>
                      <a:r>
                        <a:rPr lang="en-US" sz="100"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Handle,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844684" y="5453703"/>
            <a:ext cx="8571924" cy="313350"/>
          </a:xfrm>
        </p:spPr>
        <p:txBody>
          <a:bodyPr wrap="square" lIns="0" tIns="18000" rIns="0" bIns="18000" anchor="ctr" anchorCtr="0">
            <a:spAutoFit/>
          </a:bodyPr>
          <a:lstStyle/>
          <a:p>
            <a:pPr marL="0" indent="0">
              <a:spcBef>
                <a:spcPts val="600"/>
              </a:spcBef>
              <a:buNone/>
            </a:pPr>
            <a:r>
              <a:rPr lang="en-US" sz="1800" dirty="0"/>
              <a:t>Figure 11.7 Examples of native </a:t>
            </a:r>
            <a:r>
              <a:rPr lang="en-US" sz="1800" spc="-200" dirty="0"/>
              <a:t>N </a:t>
            </a:r>
            <a:r>
              <a:rPr lang="en-US" sz="1800" dirty="0"/>
              <a:t>T </a:t>
            </a:r>
            <a:r>
              <a:rPr lang="en-US" sz="1800" spc="-200" dirty="0"/>
              <a:t>A P </a:t>
            </a:r>
            <a:r>
              <a:rPr lang="en-US" sz="1800" dirty="0"/>
              <a:t>I calls that use handles to manipulate objects.</a:t>
            </a:r>
          </a:p>
        </p:txBody>
      </p:sp>
    </p:spTree>
    <p:extLst>
      <p:ext uri="{BB962C8B-B14F-4D97-AF65-F5344CB8AC3E}">
        <p14:creationId xmlns:p14="http://schemas.microsoft.com/office/powerpoint/2010/main" val="1697864228"/>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4254</TotalTime>
  <Words>12773</Words>
  <Application>Microsoft Office PowerPoint</Application>
  <PresentationFormat>Widescreen</PresentationFormat>
  <Paragraphs>830</Paragraphs>
  <Slides>64</Slides>
  <Notes>64</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64</vt:i4>
      </vt:variant>
    </vt:vector>
  </HeadingPairs>
  <TitlesOfParts>
    <vt:vector size="70" baseType="lpstr">
      <vt:lpstr>Arial</vt:lpstr>
      <vt:lpstr>Verdana</vt:lpstr>
      <vt:lpstr>Times New Roman</vt:lpstr>
      <vt:lpstr>USHE</vt:lpstr>
      <vt:lpstr>USHE_slide options</vt:lpstr>
      <vt:lpstr>Equation</vt:lpstr>
      <vt:lpstr>Modern Operating Systems</vt:lpstr>
      <vt:lpstr>History of M S-D O S and Windows (1 of 2)</vt:lpstr>
      <vt:lpstr>History of M S-D O S and Windows (2 of 2)</vt:lpstr>
      <vt:lpstr>DEC Operating Systems by Dave Cutler</vt:lpstr>
      <vt:lpstr>Win32</vt:lpstr>
      <vt:lpstr>The Layers in Windows</vt:lpstr>
      <vt:lpstr>N T Subsystems</vt:lpstr>
      <vt:lpstr>Kernel Mode Objects</vt:lpstr>
      <vt:lpstr>Examples of N T A P I Calls</vt:lpstr>
      <vt:lpstr>WIN 32 A P I</vt:lpstr>
      <vt:lpstr>The Registry</vt:lpstr>
      <vt:lpstr>Win 32 Calls That Use the Registry</vt:lpstr>
      <vt:lpstr>Windows System Structure</vt:lpstr>
      <vt:lpstr>The Hardware Abstraction Layer (HAL)</vt:lpstr>
      <vt:lpstr>Dispatcher Objects</vt:lpstr>
      <vt:lpstr>Device Stacks</vt:lpstr>
      <vt:lpstr>Executive objects</vt:lpstr>
      <vt:lpstr>Handles (1 of 2)</vt:lpstr>
      <vt:lpstr>Handles (2 of 2)</vt:lpstr>
      <vt:lpstr>Object Procedures</vt:lpstr>
      <vt:lpstr>Directories in the Object Namespace</vt:lpstr>
      <vt:lpstr>Opening a File</vt:lpstr>
      <vt:lpstr>Executive Object Types (1 of 2)</vt:lpstr>
      <vt:lpstr>Executive Object Types (2 of 2)</vt:lpstr>
      <vt:lpstr>Jobs, Processes, Threads, and Fibers</vt:lpstr>
      <vt:lpstr>Concepts for C P U Management</vt:lpstr>
      <vt:lpstr>Synchronization Primitives</vt:lpstr>
      <vt:lpstr>Priorities</vt:lpstr>
      <vt:lpstr>Thread priorities</vt:lpstr>
      <vt:lpstr>Priority Inversion</vt:lpstr>
      <vt:lpstr>Windows on Windows</vt:lpstr>
      <vt:lpstr>Comparison of x 86 and x 64 Emulation</vt:lpstr>
      <vt:lpstr>Paging</vt:lpstr>
      <vt:lpstr>Virtual Address Space Layout</vt:lpstr>
      <vt:lpstr>Win 32 Calls for Virtual Memory</vt:lpstr>
      <vt:lpstr>Mapped Regions</vt:lpstr>
      <vt:lpstr>Page Table Entries</vt:lpstr>
      <vt:lpstr>Self-Map Entries</vt:lpstr>
      <vt:lpstr>The Page-Frame Database</vt:lpstr>
      <vt:lpstr>Page Lists</vt:lpstr>
      <vt:lpstr>Page Transitions With Memory Compression</vt:lpstr>
      <vt:lpstr>Memory Partitions</vt:lpstr>
      <vt:lpstr>Native N T Calls for I/O</vt:lpstr>
      <vt:lpstr>Device Drivers</vt:lpstr>
      <vt:lpstr>I/O Request Packets</vt:lpstr>
      <vt:lpstr>Stacked Drivers</vt:lpstr>
      <vt:lpstr>The N T F S Master File Table</vt:lpstr>
      <vt:lpstr>Master File Table Attributes</vt:lpstr>
      <vt:lpstr>M F T Block Runs</vt:lpstr>
      <vt:lpstr>A File with Three M F T Records</vt:lpstr>
      <vt:lpstr>Directory Records</vt:lpstr>
      <vt:lpstr>File Compression</vt:lpstr>
      <vt:lpstr>Virtualization</vt:lpstr>
      <vt:lpstr>Paravirtualized I/O</vt:lpstr>
      <vt:lpstr>V A-Backed V M s</vt:lpstr>
      <vt:lpstr>Virtual Hard Disks</vt:lpstr>
      <vt:lpstr>Virtual Secure Mode</vt:lpstr>
      <vt:lpstr>Access Tokens</vt:lpstr>
      <vt:lpstr>Security Descriptors</vt:lpstr>
      <vt:lpstr>Win 32 Calls for Security</vt:lpstr>
      <vt:lpstr>Security Protection Mechanisms (1 of 2)</vt:lpstr>
      <vt:lpstr>Security Protection Mechanisms (2 of 2)</vt:lpstr>
      <vt:lpstr>Hotpatching</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11</dc:title>
  <dc:subject>Computer Science</dc:subject>
  <dc:creator>Tanenbaum and Bos</dc:creator>
  <cp:keywords/>
  <dc:description>Alt text for images/equations within table cells have been placed behind the object intentionally to provide a better screen reader user experience.</dc:description>
  <cp:lastModifiedBy>Akshaya Dhandapani (Integra)</cp:lastModifiedBy>
  <cp:revision>590</cp:revision>
  <dcterms:modified xsi:type="dcterms:W3CDTF">2023-08-05T05:43:05Z</dcterms:modified>
</cp:coreProperties>
</file>